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2" r:id="rId2"/>
    <p:sldId id="256" r:id="rId3"/>
    <p:sldId id="257" r:id="rId4"/>
    <p:sldId id="258" r:id="rId5"/>
    <p:sldId id="278" r:id="rId6"/>
    <p:sldId id="259" r:id="rId7"/>
    <p:sldId id="279" r:id="rId8"/>
    <p:sldId id="280" r:id="rId9"/>
    <p:sldId id="268" r:id="rId10"/>
    <p:sldId id="281" r:id="rId11"/>
    <p:sldId id="260" r:id="rId12"/>
    <p:sldId id="271" r:id="rId13"/>
    <p:sldId id="272" r:id="rId14"/>
    <p:sldId id="273" r:id="rId15"/>
    <p:sldId id="274" r:id="rId16"/>
    <p:sldId id="275" r:id="rId17"/>
    <p:sldId id="276" r:id="rId18"/>
    <p:sldId id="277" r:id="rId19"/>
    <p:sldId id="285" r:id="rId20"/>
    <p:sldId id="269"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0226"/>
  </p:normalViewPr>
  <p:slideViewPr>
    <p:cSldViewPr snapToGrid="0" snapToObjects="1">
      <p:cViewPr>
        <p:scale>
          <a:sx n="90" d="100"/>
          <a:sy n="90" d="100"/>
        </p:scale>
        <p:origin x="11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E7869-1EEE-5245-9307-954C71E724FE}" type="datetimeFigureOut">
              <a:rPr lang="en-US" smtClean="0"/>
              <a:t>9/16/20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5BF68-F821-864D-927C-8A3AF4BFB4BE}" type="slidenum">
              <a:rPr lang="en-US" smtClean="0"/>
              <a:t>‹#›</a:t>
            </a:fld>
            <a:endParaRPr lang="en-US"/>
          </a:p>
        </p:txBody>
      </p:sp>
    </p:spTree>
    <p:extLst>
      <p:ext uri="{BB962C8B-B14F-4D97-AF65-F5344CB8AC3E}">
        <p14:creationId xmlns:p14="http://schemas.microsoft.com/office/powerpoint/2010/main" val="184339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algorithms: share and reconstruction.</a:t>
            </a:r>
          </a:p>
        </p:txBody>
      </p:sp>
      <p:sp>
        <p:nvSpPr>
          <p:cNvPr id="4" name="Slide Number Placeholder 3"/>
          <p:cNvSpPr>
            <a:spLocks noGrp="1"/>
          </p:cNvSpPr>
          <p:nvPr>
            <p:ph type="sldNum" sz="quarter" idx="5"/>
          </p:nvPr>
        </p:nvSpPr>
        <p:spPr/>
        <p:txBody>
          <a:bodyPr/>
          <a:lstStyle/>
          <a:p>
            <a:fld id="{DA45BF68-F821-864D-927C-8A3AF4BFB4BE}" type="slidenum">
              <a:rPr lang="en-US" smtClean="0"/>
              <a:t>3</a:t>
            </a:fld>
            <a:endParaRPr lang="en-US"/>
          </a:p>
        </p:txBody>
      </p:sp>
    </p:spTree>
    <p:extLst>
      <p:ext uri="{BB962C8B-B14F-4D97-AF65-F5344CB8AC3E}">
        <p14:creationId xmlns:p14="http://schemas.microsoft.com/office/powerpoint/2010/main" val="2821858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45BF68-F821-864D-927C-8A3AF4BFB4BE}" type="slidenum">
              <a:rPr lang="en-US" smtClean="0"/>
              <a:t>14</a:t>
            </a:fld>
            <a:endParaRPr lang="en-US"/>
          </a:p>
        </p:txBody>
      </p:sp>
    </p:spTree>
    <p:extLst>
      <p:ext uri="{BB962C8B-B14F-4D97-AF65-F5344CB8AC3E}">
        <p14:creationId xmlns:p14="http://schemas.microsoft.com/office/powerpoint/2010/main" val="104008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secrecy. Updating the password and the secret key shares. Addition of two polynomials with one having the constant term zero.</a:t>
            </a:r>
          </a:p>
        </p:txBody>
      </p:sp>
      <p:sp>
        <p:nvSpPr>
          <p:cNvPr id="4" name="Slide Number Placeholder 3"/>
          <p:cNvSpPr>
            <a:spLocks noGrp="1"/>
          </p:cNvSpPr>
          <p:nvPr>
            <p:ph type="sldNum" sz="quarter" idx="5"/>
          </p:nvPr>
        </p:nvSpPr>
        <p:spPr/>
        <p:txBody>
          <a:bodyPr/>
          <a:lstStyle/>
          <a:p>
            <a:fld id="{DA45BF68-F821-864D-927C-8A3AF4BFB4BE}" type="slidenum">
              <a:rPr lang="en-US" smtClean="0"/>
              <a:t>18</a:t>
            </a:fld>
            <a:endParaRPr lang="en-US"/>
          </a:p>
        </p:txBody>
      </p:sp>
    </p:spTree>
    <p:extLst>
      <p:ext uri="{BB962C8B-B14F-4D97-AF65-F5344CB8AC3E}">
        <p14:creationId xmlns:p14="http://schemas.microsoft.com/office/powerpoint/2010/main" val="2500331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password update, even thou the previous password is exposed, the secret remains secure.</a:t>
            </a:r>
          </a:p>
        </p:txBody>
      </p:sp>
      <p:sp>
        <p:nvSpPr>
          <p:cNvPr id="4" name="Slide Number Placeholder 3"/>
          <p:cNvSpPr>
            <a:spLocks noGrp="1"/>
          </p:cNvSpPr>
          <p:nvPr>
            <p:ph type="sldNum" sz="quarter" idx="5"/>
          </p:nvPr>
        </p:nvSpPr>
        <p:spPr/>
        <p:txBody>
          <a:bodyPr/>
          <a:lstStyle/>
          <a:p>
            <a:fld id="{DA45BF68-F821-864D-927C-8A3AF4BFB4BE}" type="slidenum">
              <a:rPr lang="en-US" smtClean="0"/>
              <a:t>19</a:t>
            </a:fld>
            <a:endParaRPr lang="en-US"/>
          </a:p>
        </p:txBody>
      </p:sp>
    </p:spTree>
    <p:extLst>
      <p:ext uri="{BB962C8B-B14F-4D97-AF65-F5344CB8AC3E}">
        <p14:creationId xmlns:p14="http://schemas.microsoft.com/office/powerpoint/2010/main" val="100125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 of two polynomials. The new polynomial is different and shares in phase 1 cannot be used to reconstruct the secret in phase 2.</a:t>
            </a:r>
          </a:p>
        </p:txBody>
      </p:sp>
      <p:sp>
        <p:nvSpPr>
          <p:cNvPr id="4" name="Slide Number Placeholder 3"/>
          <p:cNvSpPr>
            <a:spLocks noGrp="1"/>
          </p:cNvSpPr>
          <p:nvPr>
            <p:ph type="sldNum" sz="quarter" idx="5"/>
          </p:nvPr>
        </p:nvSpPr>
        <p:spPr/>
        <p:txBody>
          <a:bodyPr/>
          <a:lstStyle/>
          <a:p>
            <a:fld id="{DA45BF68-F821-864D-927C-8A3AF4BFB4BE}" type="slidenum">
              <a:rPr lang="en-US" smtClean="0"/>
              <a:t>20</a:t>
            </a:fld>
            <a:endParaRPr lang="en-US"/>
          </a:p>
        </p:txBody>
      </p:sp>
    </p:spTree>
    <p:extLst>
      <p:ext uri="{BB962C8B-B14F-4D97-AF65-F5344CB8AC3E}">
        <p14:creationId xmlns:p14="http://schemas.microsoft.com/office/powerpoint/2010/main" val="158263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Lagrange interpolation</a:t>
            </a:r>
          </a:p>
        </p:txBody>
      </p:sp>
      <p:sp>
        <p:nvSpPr>
          <p:cNvPr id="4" name="Slide Number Placeholder 3"/>
          <p:cNvSpPr>
            <a:spLocks noGrp="1"/>
          </p:cNvSpPr>
          <p:nvPr>
            <p:ph type="sldNum" sz="quarter" idx="5"/>
          </p:nvPr>
        </p:nvSpPr>
        <p:spPr/>
        <p:txBody>
          <a:bodyPr/>
          <a:lstStyle/>
          <a:p>
            <a:fld id="{DA45BF68-F821-864D-927C-8A3AF4BFB4BE}" type="slidenum">
              <a:rPr lang="en-US" smtClean="0"/>
              <a:t>4</a:t>
            </a:fld>
            <a:endParaRPr lang="en-US"/>
          </a:p>
        </p:txBody>
      </p:sp>
    </p:spTree>
    <p:extLst>
      <p:ext uri="{BB962C8B-B14F-4D97-AF65-F5344CB8AC3E}">
        <p14:creationId xmlns:p14="http://schemas.microsoft.com/office/powerpoint/2010/main" val="129965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t-1 or less shares do not leak any information about the secret.  t shares (semi-honest) always reconstruct the correct secret. The adversary can only corrupt </a:t>
            </a:r>
            <a:r>
              <a:rPr lang="en-US" dirty="0" err="1"/>
              <a:t>upto</a:t>
            </a:r>
            <a:r>
              <a:rPr lang="en-US" dirty="0"/>
              <a:t> t-1 shares.</a:t>
            </a:r>
          </a:p>
        </p:txBody>
      </p:sp>
      <p:sp>
        <p:nvSpPr>
          <p:cNvPr id="4" name="Slide Number Placeholder 3"/>
          <p:cNvSpPr>
            <a:spLocks noGrp="1"/>
          </p:cNvSpPr>
          <p:nvPr>
            <p:ph type="sldNum" sz="quarter" idx="5"/>
          </p:nvPr>
        </p:nvSpPr>
        <p:spPr/>
        <p:txBody>
          <a:bodyPr/>
          <a:lstStyle/>
          <a:p>
            <a:fld id="{DA45BF68-F821-864D-927C-8A3AF4BFB4BE}" type="slidenum">
              <a:rPr lang="en-US" smtClean="0"/>
              <a:t>5</a:t>
            </a:fld>
            <a:endParaRPr lang="en-US"/>
          </a:p>
        </p:txBody>
      </p:sp>
    </p:spTree>
    <p:extLst>
      <p:ext uri="{BB962C8B-B14F-4D97-AF65-F5344CB8AC3E}">
        <p14:creationId xmlns:p14="http://schemas.microsoft.com/office/powerpoint/2010/main" val="204908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We have a cyclic group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𝑝</m:t>
                        </m:r>
                      </m:sub>
                    </m:sSub>
                  </m:oMath>
                </a14:m>
                <a:r>
                  <a:rPr lang="en-US" b="0" dirty="0"/>
                  <a:t> with a generator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oMath>
                </a14:m>
                <a:endParaRPr lang="en-US" b="0" dirty="0"/>
              </a:p>
              <a:p>
                <a:endParaRPr lang="en-US" dirty="0"/>
              </a:p>
            </p:txBody>
          </p:sp>
        </mc:Choice>
        <mc:Fallback>
          <p:sp>
            <p:nvSpPr>
              <p:cNvPr id="3" name="Notes Placeholder 2"/>
              <p:cNvSpPr>
                <a:spLocks noGrp="1"/>
              </p:cNvSpPr>
              <p:nvPr>
                <p:ph type="body" idx="1"/>
              </p:nvPr>
            </p:nvSpPr>
            <p:spPr/>
            <p:txBody>
              <a:bodyPr/>
              <a:lstStyle/>
              <a:p>
                <a:r>
                  <a:rPr lang="en-US" dirty="0"/>
                  <a:t>We have a cyclic group </a:t>
                </a:r>
                <a:r>
                  <a:rPr lang="en-US" b="0" i="0">
                    <a:latin typeface="Cambria Math" panose="02040503050406030204" pitchFamily="18" charset="0"/>
                  </a:rPr>
                  <a:t>𝑍_𝑝</a:t>
                </a:r>
                <a:r>
                  <a:rPr lang="en-US" b="0" dirty="0"/>
                  <a:t> with a generator </a:t>
                </a:r>
                <a:r>
                  <a:rPr lang="en-US" b="0" i="0">
                    <a:latin typeface="Cambria Math" panose="02040503050406030204" pitchFamily="18" charset="0"/>
                  </a:rPr>
                  <a:t>𝑔.</a:t>
                </a:r>
                <a:endParaRPr lang="en-US" b="0" dirty="0"/>
              </a:p>
              <a:p>
                <a:endParaRPr lang="en-US" dirty="0"/>
              </a:p>
            </p:txBody>
          </p:sp>
        </mc:Fallback>
      </mc:AlternateContent>
      <p:sp>
        <p:nvSpPr>
          <p:cNvPr id="4" name="Slide Number Placeholder 3"/>
          <p:cNvSpPr>
            <a:spLocks noGrp="1"/>
          </p:cNvSpPr>
          <p:nvPr>
            <p:ph type="sldNum" sz="quarter" idx="5"/>
          </p:nvPr>
        </p:nvSpPr>
        <p:spPr/>
        <p:txBody>
          <a:bodyPr/>
          <a:lstStyle/>
          <a:p>
            <a:fld id="{DA45BF68-F821-864D-927C-8A3AF4BFB4BE}" type="slidenum">
              <a:rPr lang="en-US" smtClean="0"/>
              <a:t>6</a:t>
            </a:fld>
            <a:endParaRPr lang="en-US"/>
          </a:p>
        </p:txBody>
      </p:sp>
    </p:spTree>
    <p:extLst>
      <p:ext uri="{BB962C8B-B14F-4D97-AF65-F5344CB8AC3E}">
        <p14:creationId xmlns:p14="http://schemas.microsoft.com/office/powerpoint/2010/main" val="248179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Similar to Diffie-</a:t>
                </a:r>
                <a:r>
                  <a:rPr lang="en-US" dirty="0" err="1"/>
                  <a:t>hellman</a:t>
                </a:r>
                <a:r>
                  <a:rPr lang="en-US" dirty="0"/>
                  <a:t> key exchange.  </a:t>
                </a:r>
                <a14:m>
                  <m:oMath xmlns:m="http://schemas.openxmlformats.org/officeDocument/2006/math">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𝑔</m:t>
                            </m:r>
                          </m:sub>
                        </m:sSub>
                      </m:fName>
                      <m:e>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𝑥</m:t>
                            </m:r>
                          </m:sup>
                        </m:sSup>
                        <m:r>
                          <a:rPr lang="en-US" b="0" i="1" smtClean="0">
                            <a:latin typeface="Cambria Math" panose="02040503050406030204" pitchFamily="18" charset="0"/>
                          </a:rPr>
                          <m:t>=</m:t>
                        </m:r>
                        <m:r>
                          <a:rPr lang="en-US" b="0" i="1" smtClean="0">
                            <a:latin typeface="Cambria Math" panose="02040503050406030204" pitchFamily="18" charset="0"/>
                          </a:rPr>
                          <m:t>𝑥</m:t>
                        </m:r>
                      </m:e>
                    </m:func>
                  </m:oMath>
                </a14:m>
                <a:r>
                  <a:rPr lang="en-US" dirty="0"/>
                  <a:t> </a:t>
                </a:r>
              </a:p>
            </p:txBody>
          </p:sp>
        </mc:Choice>
        <mc:Fallback>
          <p:sp>
            <p:nvSpPr>
              <p:cNvPr id="3" name="Notes Placeholder 2"/>
              <p:cNvSpPr>
                <a:spLocks noGrp="1"/>
              </p:cNvSpPr>
              <p:nvPr>
                <p:ph type="body" idx="1"/>
              </p:nvPr>
            </p:nvSpPr>
            <p:spPr/>
            <p:txBody>
              <a:bodyPr/>
              <a:lstStyle/>
              <a:p>
                <a:r>
                  <a:rPr lang="en-US" dirty="0"/>
                  <a:t>Similar to Diffie-</a:t>
                </a:r>
                <a:r>
                  <a:rPr lang="en-US" dirty="0" err="1"/>
                  <a:t>hellman</a:t>
                </a:r>
                <a:r>
                  <a:rPr lang="en-US" dirty="0"/>
                  <a:t> key exchange.  </a:t>
                </a:r>
                <a:r>
                  <a:rPr lang="en-US" b="0" i="0">
                    <a:latin typeface="Cambria Math" panose="02040503050406030204" pitchFamily="18" charset="0"/>
                  </a:rPr>
                  <a:t>log_𝑔⁡〖𝑔^𝑥=𝑥〗</a:t>
                </a:r>
                <a:r>
                  <a:rPr lang="en-US" dirty="0"/>
                  <a:t> </a:t>
                </a:r>
              </a:p>
            </p:txBody>
          </p:sp>
        </mc:Fallback>
      </mc:AlternateContent>
      <p:sp>
        <p:nvSpPr>
          <p:cNvPr id="4" name="Slide Number Placeholder 3"/>
          <p:cNvSpPr>
            <a:spLocks noGrp="1"/>
          </p:cNvSpPr>
          <p:nvPr>
            <p:ph type="sldNum" sz="quarter" idx="5"/>
          </p:nvPr>
        </p:nvSpPr>
        <p:spPr/>
        <p:txBody>
          <a:bodyPr/>
          <a:lstStyle/>
          <a:p>
            <a:fld id="{DA45BF68-F821-864D-927C-8A3AF4BFB4BE}" type="slidenum">
              <a:rPr lang="en-US" smtClean="0"/>
              <a:t>7</a:t>
            </a:fld>
            <a:endParaRPr lang="en-US"/>
          </a:p>
        </p:txBody>
      </p:sp>
    </p:spTree>
    <p:extLst>
      <p:ext uri="{BB962C8B-B14F-4D97-AF65-F5344CB8AC3E}">
        <p14:creationId xmlns:p14="http://schemas.microsoft.com/office/powerpoint/2010/main" val="357460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can distribute her data among n servers and use n passwords to protect it or one password for all the servers. How can Alice share her secret data and trigger the reconstruction process using her password?</a:t>
            </a:r>
          </a:p>
        </p:txBody>
      </p:sp>
      <p:sp>
        <p:nvSpPr>
          <p:cNvPr id="4" name="Slide Number Placeholder 3"/>
          <p:cNvSpPr>
            <a:spLocks noGrp="1"/>
          </p:cNvSpPr>
          <p:nvPr>
            <p:ph type="sldNum" sz="quarter" idx="5"/>
          </p:nvPr>
        </p:nvSpPr>
        <p:spPr/>
        <p:txBody>
          <a:bodyPr/>
          <a:lstStyle/>
          <a:p>
            <a:fld id="{DA45BF68-F821-864D-927C-8A3AF4BFB4BE}" type="slidenum">
              <a:rPr lang="en-US" smtClean="0"/>
              <a:t>9</a:t>
            </a:fld>
            <a:endParaRPr lang="en-US"/>
          </a:p>
        </p:txBody>
      </p:sp>
    </p:spTree>
    <p:extLst>
      <p:ext uri="{BB962C8B-B14F-4D97-AF65-F5344CB8AC3E}">
        <p14:creationId xmlns:p14="http://schemas.microsoft.com/office/powerpoint/2010/main" val="285125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45BF68-F821-864D-927C-8A3AF4BFB4BE}" type="slidenum">
              <a:rPr lang="en-US" smtClean="0"/>
              <a:t>10</a:t>
            </a:fld>
            <a:endParaRPr lang="en-US"/>
          </a:p>
        </p:txBody>
      </p:sp>
    </p:spTree>
    <p:extLst>
      <p:ext uri="{BB962C8B-B14F-4D97-AF65-F5344CB8AC3E}">
        <p14:creationId xmlns:p14="http://schemas.microsoft.com/office/powerpoint/2010/main" val="3010810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This scheme combines both secret sharing and </a:t>
                </a:r>
                <a:r>
                  <a:rPr lang="en-US" dirty="0" err="1"/>
                  <a:t>ElGamal</a:t>
                </a:r>
                <a:r>
                  <a:rPr lang="en-US" dirty="0"/>
                  <a:t> public key encryption.  It has the security properties of both. In this protocol, a secret </a:t>
                </a:r>
                <a14:m>
                  <m:oMath xmlns:m="http://schemas.openxmlformats.org/officeDocument/2006/math">
                    <m:r>
                      <a:rPr lang="en-US" b="0" i="1" smtClean="0">
                        <a:latin typeface="Cambria Math" panose="02040503050406030204" pitchFamily="18" charset="0"/>
                      </a:rPr>
                      <m:t>𝑠</m:t>
                    </m:r>
                  </m:oMath>
                </a14:m>
                <a:r>
                  <a:rPr lang="en-US" dirty="0"/>
                  <a:t> is encrypted using the </a:t>
                </a:r>
                <a:r>
                  <a:rPr lang="en-US" dirty="0" err="1"/>
                  <a:t>Elgamal</a:t>
                </a:r>
                <a:r>
                  <a:rPr lang="en-US" dirty="0"/>
                  <a:t> scheme. The private key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dirty="0"/>
                  <a:t>of the </a:t>
                </a:r>
                <a:r>
                  <a:rPr lang="en-US" dirty="0" err="1"/>
                  <a:t>Elgamal</a:t>
                </a:r>
                <a:r>
                  <a:rPr lang="en-US" dirty="0"/>
                  <a:t> scheme is shared using a </a:t>
                </a:r>
                <a:r>
                  <a:rPr lang="en-US" baseline="0" dirty="0"/>
                  <a:t> </a:t>
                </a:r>
                <a14:m>
                  <m:oMath xmlns:m="http://schemas.openxmlformats.org/officeDocument/2006/math">
                    <m:r>
                      <a:rPr lang="en-US" b="0" i="1" baseline="0" smtClean="0">
                        <a:latin typeface="Cambria Math" panose="02040503050406030204" pitchFamily="18" charset="0"/>
                      </a:rPr>
                      <m:t>(</m:t>
                    </m:r>
                    <m:r>
                      <a:rPr lang="en-US" b="0" i="1" baseline="0" smtClean="0">
                        <a:latin typeface="Cambria Math" panose="02040503050406030204" pitchFamily="18" charset="0"/>
                      </a:rPr>
                      <m:t>𝑡</m:t>
                    </m:r>
                    <m:r>
                      <a:rPr lang="en-US" b="0" i="1" baseline="0" smtClean="0">
                        <a:latin typeface="Cambria Math" panose="02040503050406030204" pitchFamily="18" charset="0"/>
                      </a:rPr>
                      <m:t>,</m:t>
                    </m:r>
                    <m:r>
                      <a:rPr lang="en-US" b="0" i="1" baseline="0" smtClean="0">
                        <a:latin typeface="Cambria Math" panose="02040503050406030204" pitchFamily="18" charset="0"/>
                      </a:rPr>
                      <m:t>𝑛</m:t>
                    </m:r>
                    <m:r>
                      <a:rPr lang="en-US" b="0" i="1" baseline="0" smtClean="0">
                        <a:latin typeface="Cambria Math" panose="02040503050406030204" pitchFamily="18" charset="0"/>
                      </a:rPr>
                      <m:t>)</m:t>
                    </m:r>
                  </m:oMath>
                </a14:m>
                <a:r>
                  <a:rPr lang="en-US" dirty="0"/>
                  <a:t> threshold secret sharing scheme. However, to reconstruct the secret a password </a:t>
                </a:r>
                <a14:m>
                  <m:oMath xmlns:m="http://schemas.openxmlformats.org/officeDocument/2006/math">
                    <m:r>
                      <a:rPr lang="en-US" b="0" i="1" smtClean="0">
                        <a:latin typeface="Cambria Math" panose="02040503050406030204" pitchFamily="18" charset="0"/>
                      </a:rPr>
                      <m:t>𝑝</m:t>
                    </m:r>
                  </m:oMath>
                </a14:m>
                <a:r>
                  <a:rPr lang="en-US" dirty="0"/>
                  <a:t>, is be used. The password is encrypted as follows: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𝑝</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𝑔</m:t>
                        </m:r>
                      </m:e>
                      <m:sub>
                        <m:r>
                          <a:rPr lang="en-US" b="0" i="1" smtClean="0">
                            <a:latin typeface="Cambria Math" panose="02040503050406030204" pitchFamily="18" charset="0"/>
                          </a:rPr>
                          <m:t>,</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𝑝</m:t>
                            </m:r>
                          </m:sub>
                        </m:sSub>
                      </m:sup>
                    </m:sSubSup>
                    <m:r>
                      <a:rPr lang="en-US" b="0" i="1" smtClean="0">
                        <a:latin typeface="Cambria Math" panose="02040503050406030204" pitchFamily="18" charset="0"/>
                      </a:rPr>
                      <m:t> ,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𝑝</m:t>
                            </m:r>
                          </m:sub>
                        </m:sSub>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𝑝</m:t>
                        </m:r>
                      </m:sup>
                    </m:sSup>
                    <m:r>
                      <a:rPr lang="en-US" b="0" i="1" smtClean="0">
                        <a:latin typeface="Cambria Math" panose="02040503050406030204" pitchFamily="18" charset="0"/>
                      </a:rPr>
                      <m:t>)</m:t>
                    </m:r>
                  </m:oMath>
                </a14:m>
                <a:r>
                  <a:rPr lang="en-US" b="0" i="1" dirty="0">
                    <a:latin typeface="Cambria Math" panose="02040503050406030204" pitchFamily="18" charset="0"/>
                  </a:rPr>
                  <a:t>  </a:t>
                </a:r>
                <a:r>
                  <a:rPr lang="en-US" dirty="0"/>
                  <a:t>and the values</a:t>
                </a:r>
                <a:r>
                  <a:rPr lang="en-US" baseline="0" dirty="0"/>
                  <a:t> </a:t>
                </a:r>
                <a14:m>
                  <m:oMath xmlns:m="http://schemas.openxmlformats.org/officeDocument/2006/math">
                    <m:d>
                      <m:dPr>
                        <m:ctrlPr>
                          <a:rPr lang="en-US" b="0" i="1" baseline="0" smtClean="0">
                            <a:latin typeface="Cambria Math" panose="02040503050406030204" pitchFamily="18" charset="0"/>
                          </a:rPr>
                        </m:ctrlPr>
                      </m:dPr>
                      <m:e>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𝑐</m:t>
                            </m:r>
                          </m:e>
                          <m:sub>
                            <m:r>
                              <a:rPr lang="en-US" b="0" i="1" baseline="0" smtClean="0">
                                <a:latin typeface="Cambria Math" panose="02040503050406030204" pitchFamily="18" charset="0"/>
                              </a:rPr>
                              <m:t>𝑝</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𝑑</m:t>
                            </m:r>
                          </m:e>
                          <m:sub>
                            <m:r>
                              <a:rPr lang="en-US" b="0" i="1" baseline="0" smtClean="0">
                                <a:latin typeface="Cambria Math" panose="02040503050406030204" pitchFamily="18" charset="0"/>
                              </a:rPr>
                              <m:t>𝑝</m:t>
                            </m:r>
                          </m:sub>
                        </m:sSub>
                      </m:e>
                    </m:d>
                    <m:r>
                      <a:rPr lang="en-US" b="0" i="1" baseline="0" smtClean="0">
                        <a:latin typeface="Cambria Math" panose="02040503050406030204" pitchFamily="18" charset="0"/>
                      </a:rPr>
                      <m:t>   </m:t>
                    </m:r>
                  </m:oMath>
                </a14:m>
                <a:r>
                  <a:rPr lang="en-US" dirty="0"/>
                  <a:t>published publicly. The reconstruction protocol involves a 3-way engagement between the user and the servers. When the user contacts the servers, the servers respond with randomized values of the password encryption. The user then performs some computations on these values using the password and sends the results to the servers. Using these results, each server performs a partial decryption of </a:t>
                </a:r>
                <a14:m>
                  <m:oMath xmlns:m="http://schemas.openxmlformats.org/officeDocument/2006/math">
                    <m:r>
                      <a:rPr lang="en-US" b="0" i="1" smtClean="0">
                        <a:latin typeface="Cambria Math" panose="02040503050406030204" pitchFamily="18" charset="0"/>
                      </a:rPr>
                      <m:t>𝑠</m:t>
                    </m:r>
                  </m:oMath>
                </a14:m>
                <a:r>
                  <a:rPr lang="en-US" dirty="0"/>
                  <a:t> using their share of </a:t>
                </a:r>
                <a14:m>
                  <m:oMath xmlns:m="http://schemas.openxmlformats.org/officeDocument/2006/math">
                    <m:r>
                      <a:rPr lang="en-US" b="0" i="1" smtClean="0">
                        <a:latin typeface="Cambria Math" panose="02040503050406030204" pitchFamily="18" charset="0"/>
                      </a:rPr>
                      <m:t>𝑥</m:t>
                    </m:r>
                  </m:oMath>
                </a14:m>
                <a:r>
                  <a:rPr lang="en-US" dirty="0"/>
                  <a:t> and sends it to the user. The user combines these partial decryptions to recover </a:t>
                </a:r>
                <a14:m>
                  <m:oMath xmlns:m="http://schemas.openxmlformats.org/officeDocument/2006/math">
                    <m:r>
                      <a:rPr lang="en-US" b="0" i="1" smtClean="0">
                        <a:latin typeface="Cambria Math" panose="02040503050406030204" pitchFamily="18" charset="0"/>
                      </a:rPr>
                      <m:t>𝑠</m:t>
                    </m:r>
                  </m:oMath>
                </a14:m>
                <a:r>
                  <a:rPr lang="en-US" dirty="0"/>
                  <a:t>. </a:t>
                </a:r>
                <a14:m>
                  <m:oMath xmlns:m="http://schemas.openxmlformats.org/officeDocument/2006/math">
                    <m:r>
                      <a:rPr lang="en-US" b="0" i="1" smtClean="0">
                        <a:latin typeface="Cambria Math" panose="02040503050406030204" pitchFamily="18" charset="0"/>
                      </a:rPr>
                      <m:t>𝑠</m:t>
                    </m:r>
                  </m:oMath>
                </a14:m>
                <a:r>
                  <a:rPr lang="en-US" dirty="0"/>
                  <a:t> is only correctly recovered if the user used the correct password to perform the computations. </a:t>
                </a:r>
              </a:p>
            </p:txBody>
          </p:sp>
        </mc:Choice>
        <mc:Fallback>
          <p:sp>
            <p:nvSpPr>
              <p:cNvPr id="3" name="Notes Placeholder 2"/>
              <p:cNvSpPr>
                <a:spLocks noGrp="1"/>
              </p:cNvSpPr>
              <p:nvPr>
                <p:ph type="body" idx="1"/>
              </p:nvPr>
            </p:nvSpPr>
            <p:spPr/>
            <p:txBody>
              <a:bodyPr/>
              <a:lstStyle/>
              <a:p>
                <a:r>
                  <a:rPr lang="en-US" dirty="0"/>
                  <a:t>This scheme combines both secret sharing and </a:t>
                </a:r>
                <a:r>
                  <a:rPr lang="en-US" dirty="0" err="1"/>
                  <a:t>ElGamal</a:t>
                </a:r>
                <a:r>
                  <a:rPr lang="en-US" dirty="0"/>
                  <a:t> public key encryption.  It has the security properties of both. In this protocol, a secret </a:t>
                </a:r>
                <a:r>
                  <a:rPr lang="en-US" b="0" i="0">
                    <a:latin typeface="Cambria Math" panose="02040503050406030204" pitchFamily="18" charset="0"/>
                  </a:rPr>
                  <a:t>𝑠</a:t>
                </a:r>
                <a:r>
                  <a:rPr lang="en-US" dirty="0"/>
                  <a:t> is encrypted using the </a:t>
                </a:r>
                <a:r>
                  <a:rPr lang="en-US" dirty="0" err="1"/>
                  <a:t>Elgamal</a:t>
                </a:r>
                <a:r>
                  <a:rPr lang="en-US" dirty="0"/>
                  <a:t> scheme. The private key </a:t>
                </a:r>
                <a:r>
                  <a:rPr lang="en-US" b="0" i="0">
                    <a:latin typeface="Cambria Math" panose="02040503050406030204" pitchFamily="18" charset="0"/>
                  </a:rPr>
                  <a:t>𝑥 </a:t>
                </a:r>
                <a:r>
                  <a:rPr lang="en-US" dirty="0"/>
                  <a:t>of the </a:t>
                </a:r>
                <a:r>
                  <a:rPr lang="en-US" dirty="0" err="1"/>
                  <a:t>Elgamal</a:t>
                </a:r>
                <a:r>
                  <a:rPr lang="en-US" dirty="0"/>
                  <a:t> scheme is shared using a </a:t>
                </a:r>
                <a:r>
                  <a:rPr lang="en-US" baseline="0" dirty="0"/>
                  <a:t> </a:t>
                </a:r>
                <a:r>
                  <a:rPr lang="en-US" b="0" i="0" baseline="0">
                    <a:latin typeface="Cambria Math" panose="02040503050406030204" pitchFamily="18" charset="0"/>
                  </a:rPr>
                  <a:t>(𝑡,𝑛)</a:t>
                </a:r>
                <a:r>
                  <a:rPr lang="en-US" dirty="0"/>
                  <a:t> threshold secret sharing scheme. However, to reconstruct the secret a password </a:t>
                </a:r>
                <a:r>
                  <a:rPr lang="en-US" b="0" i="0">
                    <a:latin typeface="Cambria Math" panose="02040503050406030204" pitchFamily="18" charset="0"/>
                  </a:rPr>
                  <a:t>𝑝</a:t>
                </a:r>
                <a:r>
                  <a:rPr lang="en-US" dirty="0"/>
                  <a:t>, is be used. The password is encrypted as follows: </a:t>
                </a:r>
                <a:r>
                  <a:rPr lang="en-US" b="0" i="0">
                    <a:latin typeface="Cambria Math" panose="02040503050406030204" pitchFamily="18" charset="0"/>
                  </a:rPr>
                  <a:t>(𝑐_𝑝,𝑑_𝑝 )←(𝑔_,^(𝑟_𝑝 )  , 𝑦^(𝑟_𝑝 ) ℎ^𝑝)</a:t>
                </a:r>
                <a:r>
                  <a:rPr lang="en-US" b="0" i="1" dirty="0">
                    <a:latin typeface="Cambria Math" panose="02040503050406030204" pitchFamily="18" charset="0"/>
                  </a:rPr>
                  <a:t>  </a:t>
                </a:r>
                <a:r>
                  <a:rPr lang="en-US" dirty="0"/>
                  <a:t>and the values</a:t>
                </a:r>
                <a:r>
                  <a:rPr lang="en-US" baseline="0" dirty="0"/>
                  <a:t> </a:t>
                </a:r>
                <a:r>
                  <a:rPr lang="en-US" b="0" i="0" baseline="0">
                    <a:latin typeface="Cambria Math" panose="02040503050406030204" pitchFamily="18" charset="0"/>
                  </a:rPr>
                  <a:t>(𝑐_𝑝,𝑑_𝑝 )    </a:t>
                </a:r>
                <a:r>
                  <a:rPr lang="en-US" dirty="0"/>
                  <a:t>published publicly. The reconstruction protocol involves a 3-way engagement between the user and the servers. When the user contacts the servers, the servers respond with randomized values of the password encryption. The user then performs some computations on these values using the password and sends the results to the servers. Using these results, each server performs a partial decryption of </a:t>
                </a:r>
                <a:r>
                  <a:rPr lang="en-US" b="0" i="0">
                    <a:latin typeface="Cambria Math" panose="02040503050406030204" pitchFamily="18" charset="0"/>
                  </a:rPr>
                  <a:t>𝑠</a:t>
                </a:r>
                <a:r>
                  <a:rPr lang="en-US" dirty="0"/>
                  <a:t> using their share of </a:t>
                </a:r>
                <a:r>
                  <a:rPr lang="en-US" b="0" i="0">
                    <a:latin typeface="Cambria Math" panose="02040503050406030204" pitchFamily="18" charset="0"/>
                  </a:rPr>
                  <a:t>𝑥</a:t>
                </a:r>
                <a:r>
                  <a:rPr lang="en-US" dirty="0"/>
                  <a:t> and sends it to the user. The user combines these partial decryptions to recover </a:t>
                </a:r>
                <a:r>
                  <a:rPr lang="en-US" b="0" i="0">
                    <a:latin typeface="Cambria Math" panose="02040503050406030204" pitchFamily="18" charset="0"/>
                  </a:rPr>
                  <a:t>𝑠</a:t>
                </a:r>
                <a:r>
                  <a:rPr lang="en-US" dirty="0"/>
                  <a:t>. </a:t>
                </a:r>
                <a:r>
                  <a:rPr lang="en-US" b="0" i="0">
                    <a:latin typeface="Cambria Math" panose="02040503050406030204" pitchFamily="18" charset="0"/>
                  </a:rPr>
                  <a:t>𝑠</a:t>
                </a:r>
                <a:r>
                  <a:rPr lang="en-US" dirty="0"/>
                  <a:t> is only correctly recovered if the user used the correct password to perform the computations. </a:t>
                </a:r>
              </a:p>
            </p:txBody>
          </p:sp>
        </mc:Fallback>
      </mc:AlternateContent>
      <p:sp>
        <p:nvSpPr>
          <p:cNvPr id="4" name="Slide Number Placeholder 3"/>
          <p:cNvSpPr>
            <a:spLocks noGrp="1"/>
          </p:cNvSpPr>
          <p:nvPr>
            <p:ph type="sldNum" sz="quarter" idx="5"/>
          </p:nvPr>
        </p:nvSpPr>
        <p:spPr/>
        <p:txBody>
          <a:bodyPr/>
          <a:lstStyle/>
          <a:p>
            <a:fld id="{DA45BF68-F821-864D-927C-8A3AF4BFB4BE}" type="slidenum">
              <a:rPr lang="en-US" smtClean="0"/>
              <a:t>11</a:t>
            </a:fld>
            <a:endParaRPr lang="en-US"/>
          </a:p>
        </p:txBody>
      </p:sp>
    </p:spTree>
    <p:extLst>
      <p:ext uri="{BB962C8B-B14F-4D97-AF65-F5344CB8AC3E}">
        <p14:creationId xmlns:p14="http://schemas.microsoft.com/office/powerpoint/2010/main" val="137526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 of the servers present is provide to the servers by the user.</a:t>
            </a:r>
          </a:p>
        </p:txBody>
      </p:sp>
      <p:sp>
        <p:nvSpPr>
          <p:cNvPr id="4" name="Slide Number Placeholder 3"/>
          <p:cNvSpPr>
            <a:spLocks noGrp="1"/>
          </p:cNvSpPr>
          <p:nvPr>
            <p:ph type="sldNum" sz="quarter" idx="5"/>
          </p:nvPr>
        </p:nvSpPr>
        <p:spPr/>
        <p:txBody>
          <a:bodyPr/>
          <a:lstStyle/>
          <a:p>
            <a:fld id="{DA45BF68-F821-864D-927C-8A3AF4BFB4BE}" type="slidenum">
              <a:rPr lang="en-US" smtClean="0"/>
              <a:t>13</a:t>
            </a:fld>
            <a:endParaRPr lang="en-US"/>
          </a:p>
        </p:txBody>
      </p:sp>
    </p:spTree>
    <p:extLst>
      <p:ext uri="{BB962C8B-B14F-4D97-AF65-F5344CB8AC3E}">
        <p14:creationId xmlns:p14="http://schemas.microsoft.com/office/powerpoint/2010/main" val="60409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90CAC-2046-EE41-9FC8-230D6BEEF8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3C7D8B-C835-DD40-A4D9-3C303CC98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539F8F-A6B7-EC40-ABCB-60DB4968AADB}"/>
              </a:ext>
            </a:extLst>
          </p:cNvPr>
          <p:cNvSpPr>
            <a:spLocks noGrp="1"/>
          </p:cNvSpPr>
          <p:nvPr>
            <p:ph type="dt" sz="half" idx="10"/>
          </p:nvPr>
        </p:nvSpPr>
        <p:spPr/>
        <p:txBody>
          <a:bodyPr/>
          <a:lstStyle/>
          <a:p>
            <a:fld id="{98906B5F-0AE8-7443-88EE-DEAE73AC4070}" type="datetimeFigureOut">
              <a:rPr lang="en-US" smtClean="0"/>
              <a:t>9/14/20</a:t>
            </a:fld>
            <a:endParaRPr lang="en-US"/>
          </a:p>
        </p:txBody>
      </p:sp>
      <p:sp>
        <p:nvSpPr>
          <p:cNvPr id="5" name="Footer Placeholder 4">
            <a:extLst>
              <a:ext uri="{FF2B5EF4-FFF2-40B4-BE49-F238E27FC236}">
                <a16:creationId xmlns:a16="http://schemas.microsoft.com/office/drawing/2014/main" id="{2DA176D5-C51C-B049-BB91-7AE627F7E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5DE95-A9C2-2F4F-A4B8-721FE9C4C78C}"/>
              </a:ext>
            </a:extLst>
          </p:cNvPr>
          <p:cNvSpPr>
            <a:spLocks noGrp="1"/>
          </p:cNvSpPr>
          <p:nvPr>
            <p:ph type="sldNum" sz="quarter" idx="12"/>
          </p:nvPr>
        </p:nvSpPr>
        <p:spPr/>
        <p:txBody>
          <a:bodyPr/>
          <a:lstStyle/>
          <a:p>
            <a:fld id="{1CA781CA-3FD7-1E44-A0CE-9F5D354AD968}" type="slidenum">
              <a:rPr lang="en-US" smtClean="0"/>
              <a:t>‹#›</a:t>
            </a:fld>
            <a:endParaRPr lang="en-US"/>
          </a:p>
        </p:txBody>
      </p:sp>
    </p:spTree>
    <p:extLst>
      <p:ext uri="{BB962C8B-B14F-4D97-AF65-F5344CB8AC3E}">
        <p14:creationId xmlns:p14="http://schemas.microsoft.com/office/powerpoint/2010/main" val="40144866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D74F-11B1-544A-B322-4D73380C11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44CF91-61A5-BC44-B9DC-CBB4FF32AF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90406-3250-AE40-B84E-16078CD06592}"/>
              </a:ext>
            </a:extLst>
          </p:cNvPr>
          <p:cNvSpPr>
            <a:spLocks noGrp="1"/>
          </p:cNvSpPr>
          <p:nvPr>
            <p:ph type="dt" sz="half" idx="10"/>
          </p:nvPr>
        </p:nvSpPr>
        <p:spPr/>
        <p:txBody>
          <a:bodyPr/>
          <a:lstStyle/>
          <a:p>
            <a:fld id="{98906B5F-0AE8-7443-88EE-DEAE73AC4070}" type="datetimeFigureOut">
              <a:rPr lang="en-US" smtClean="0"/>
              <a:t>9/14/20</a:t>
            </a:fld>
            <a:endParaRPr lang="en-US"/>
          </a:p>
        </p:txBody>
      </p:sp>
      <p:sp>
        <p:nvSpPr>
          <p:cNvPr id="5" name="Footer Placeholder 4">
            <a:extLst>
              <a:ext uri="{FF2B5EF4-FFF2-40B4-BE49-F238E27FC236}">
                <a16:creationId xmlns:a16="http://schemas.microsoft.com/office/drawing/2014/main" id="{AFD6239B-6109-2F42-9777-F4CAAD4F7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24CBD-2C92-E049-9CFF-C8CBF2FF38BF}"/>
              </a:ext>
            </a:extLst>
          </p:cNvPr>
          <p:cNvSpPr>
            <a:spLocks noGrp="1"/>
          </p:cNvSpPr>
          <p:nvPr>
            <p:ph type="sldNum" sz="quarter" idx="12"/>
          </p:nvPr>
        </p:nvSpPr>
        <p:spPr/>
        <p:txBody>
          <a:bodyPr/>
          <a:lstStyle/>
          <a:p>
            <a:fld id="{1CA781CA-3FD7-1E44-A0CE-9F5D354AD968}" type="slidenum">
              <a:rPr lang="en-US" smtClean="0"/>
              <a:t>‹#›</a:t>
            </a:fld>
            <a:endParaRPr lang="en-US"/>
          </a:p>
        </p:txBody>
      </p:sp>
    </p:spTree>
    <p:extLst>
      <p:ext uri="{BB962C8B-B14F-4D97-AF65-F5344CB8AC3E}">
        <p14:creationId xmlns:p14="http://schemas.microsoft.com/office/powerpoint/2010/main" val="19479771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5F2341-9354-774E-BEE0-63E04B05D7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110A5C-5EB7-E643-849E-9FC171CE33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79047-54FC-8644-B2DB-14C4A928F9D2}"/>
              </a:ext>
            </a:extLst>
          </p:cNvPr>
          <p:cNvSpPr>
            <a:spLocks noGrp="1"/>
          </p:cNvSpPr>
          <p:nvPr>
            <p:ph type="dt" sz="half" idx="10"/>
          </p:nvPr>
        </p:nvSpPr>
        <p:spPr/>
        <p:txBody>
          <a:bodyPr/>
          <a:lstStyle/>
          <a:p>
            <a:fld id="{98906B5F-0AE8-7443-88EE-DEAE73AC4070}" type="datetimeFigureOut">
              <a:rPr lang="en-US" smtClean="0"/>
              <a:t>9/14/20</a:t>
            </a:fld>
            <a:endParaRPr lang="en-US"/>
          </a:p>
        </p:txBody>
      </p:sp>
      <p:sp>
        <p:nvSpPr>
          <p:cNvPr id="5" name="Footer Placeholder 4">
            <a:extLst>
              <a:ext uri="{FF2B5EF4-FFF2-40B4-BE49-F238E27FC236}">
                <a16:creationId xmlns:a16="http://schemas.microsoft.com/office/drawing/2014/main" id="{41FBA0DF-EC14-A54F-B538-EF24B579E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07067-6AA9-284C-817B-6E7C220D2760}"/>
              </a:ext>
            </a:extLst>
          </p:cNvPr>
          <p:cNvSpPr>
            <a:spLocks noGrp="1"/>
          </p:cNvSpPr>
          <p:nvPr>
            <p:ph type="sldNum" sz="quarter" idx="12"/>
          </p:nvPr>
        </p:nvSpPr>
        <p:spPr/>
        <p:txBody>
          <a:bodyPr/>
          <a:lstStyle/>
          <a:p>
            <a:fld id="{1CA781CA-3FD7-1E44-A0CE-9F5D354AD968}" type="slidenum">
              <a:rPr lang="en-US" smtClean="0"/>
              <a:t>‹#›</a:t>
            </a:fld>
            <a:endParaRPr lang="en-US"/>
          </a:p>
        </p:txBody>
      </p:sp>
    </p:spTree>
    <p:extLst>
      <p:ext uri="{BB962C8B-B14F-4D97-AF65-F5344CB8AC3E}">
        <p14:creationId xmlns:p14="http://schemas.microsoft.com/office/powerpoint/2010/main" val="8045031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8194-7F07-BC41-BA3C-949D16442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E528E-E2A4-AE49-91B8-E8EC6F6FD7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21DA7-6012-4140-A1BE-4928D5CAEEE8}"/>
              </a:ext>
            </a:extLst>
          </p:cNvPr>
          <p:cNvSpPr>
            <a:spLocks noGrp="1"/>
          </p:cNvSpPr>
          <p:nvPr>
            <p:ph type="dt" sz="half" idx="10"/>
          </p:nvPr>
        </p:nvSpPr>
        <p:spPr/>
        <p:txBody>
          <a:bodyPr/>
          <a:lstStyle/>
          <a:p>
            <a:fld id="{98906B5F-0AE8-7443-88EE-DEAE73AC4070}" type="datetimeFigureOut">
              <a:rPr lang="en-US" smtClean="0"/>
              <a:t>9/14/20</a:t>
            </a:fld>
            <a:endParaRPr lang="en-US"/>
          </a:p>
        </p:txBody>
      </p:sp>
      <p:sp>
        <p:nvSpPr>
          <p:cNvPr id="5" name="Footer Placeholder 4">
            <a:extLst>
              <a:ext uri="{FF2B5EF4-FFF2-40B4-BE49-F238E27FC236}">
                <a16:creationId xmlns:a16="http://schemas.microsoft.com/office/drawing/2014/main" id="{96ECA291-97AD-AD41-9AD3-86C43D6FA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757D4-43D4-CA4E-8D1D-AED146D9BCF0}"/>
              </a:ext>
            </a:extLst>
          </p:cNvPr>
          <p:cNvSpPr>
            <a:spLocks noGrp="1"/>
          </p:cNvSpPr>
          <p:nvPr>
            <p:ph type="sldNum" sz="quarter" idx="12"/>
          </p:nvPr>
        </p:nvSpPr>
        <p:spPr/>
        <p:txBody>
          <a:bodyPr/>
          <a:lstStyle/>
          <a:p>
            <a:fld id="{1CA781CA-3FD7-1E44-A0CE-9F5D354AD968}" type="slidenum">
              <a:rPr lang="en-US" smtClean="0"/>
              <a:t>‹#›</a:t>
            </a:fld>
            <a:endParaRPr lang="en-US"/>
          </a:p>
        </p:txBody>
      </p:sp>
    </p:spTree>
    <p:extLst>
      <p:ext uri="{BB962C8B-B14F-4D97-AF65-F5344CB8AC3E}">
        <p14:creationId xmlns:p14="http://schemas.microsoft.com/office/powerpoint/2010/main" val="28192115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DF07E-4A2B-6C48-9FC3-A05D06A49F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08878B-9193-B340-A572-C47304084E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BDD9E8-ADC4-3341-A1CC-1C6AE12A6B47}"/>
              </a:ext>
            </a:extLst>
          </p:cNvPr>
          <p:cNvSpPr>
            <a:spLocks noGrp="1"/>
          </p:cNvSpPr>
          <p:nvPr>
            <p:ph type="dt" sz="half" idx="10"/>
          </p:nvPr>
        </p:nvSpPr>
        <p:spPr/>
        <p:txBody>
          <a:bodyPr/>
          <a:lstStyle/>
          <a:p>
            <a:fld id="{98906B5F-0AE8-7443-88EE-DEAE73AC4070}" type="datetimeFigureOut">
              <a:rPr lang="en-US" smtClean="0"/>
              <a:t>9/14/20</a:t>
            </a:fld>
            <a:endParaRPr lang="en-US"/>
          </a:p>
        </p:txBody>
      </p:sp>
      <p:sp>
        <p:nvSpPr>
          <p:cNvPr id="5" name="Footer Placeholder 4">
            <a:extLst>
              <a:ext uri="{FF2B5EF4-FFF2-40B4-BE49-F238E27FC236}">
                <a16:creationId xmlns:a16="http://schemas.microsoft.com/office/drawing/2014/main" id="{5BB5CAFD-ADF6-A442-9745-826911F45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9BE0F-6FEA-654D-8A19-7EDE68D404A1}"/>
              </a:ext>
            </a:extLst>
          </p:cNvPr>
          <p:cNvSpPr>
            <a:spLocks noGrp="1"/>
          </p:cNvSpPr>
          <p:nvPr>
            <p:ph type="sldNum" sz="quarter" idx="12"/>
          </p:nvPr>
        </p:nvSpPr>
        <p:spPr/>
        <p:txBody>
          <a:bodyPr/>
          <a:lstStyle/>
          <a:p>
            <a:fld id="{1CA781CA-3FD7-1E44-A0CE-9F5D354AD968}" type="slidenum">
              <a:rPr lang="en-US" smtClean="0"/>
              <a:t>‹#›</a:t>
            </a:fld>
            <a:endParaRPr lang="en-US"/>
          </a:p>
        </p:txBody>
      </p:sp>
    </p:spTree>
    <p:extLst>
      <p:ext uri="{BB962C8B-B14F-4D97-AF65-F5344CB8AC3E}">
        <p14:creationId xmlns:p14="http://schemas.microsoft.com/office/powerpoint/2010/main" val="32638764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4FE6-707F-8E43-A1CD-EA574A31E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830489-1AF0-7E45-8E5E-7FDD185291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0FB634-E5CE-C04C-A342-19D0B347E2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A7D58-DE34-9043-9861-C67482F6A7E1}"/>
              </a:ext>
            </a:extLst>
          </p:cNvPr>
          <p:cNvSpPr>
            <a:spLocks noGrp="1"/>
          </p:cNvSpPr>
          <p:nvPr>
            <p:ph type="dt" sz="half" idx="10"/>
          </p:nvPr>
        </p:nvSpPr>
        <p:spPr/>
        <p:txBody>
          <a:bodyPr/>
          <a:lstStyle/>
          <a:p>
            <a:fld id="{98906B5F-0AE8-7443-88EE-DEAE73AC4070}" type="datetimeFigureOut">
              <a:rPr lang="en-US" smtClean="0"/>
              <a:t>9/14/20</a:t>
            </a:fld>
            <a:endParaRPr lang="en-US"/>
          </a:p>
        </p:txBody>
      </p:sp>
      <p:sp>
        <p:nvSpPr>
          <p:cNvPr id="6" name="Footer Placeholder 5">
            <a:extLst>
              <a:ext uri="{FF2B5EF4-FFF2-40B4-BE49-F238E27FC236}">
                <a16:creationId xmlns:a16="http://schemas.microsoft.com/office/drawing/2014/main" id="{16118B0C-AA49-5943-86C6-F023303A2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2D23F-12E7-E14B-B170-25F31E50B1ED}"/>
              </a:ext>
            </a:extLst>
          </p:cNvPr>
          <p:cNvSpPr>
            <a:spLocks noGrp="1"/>
          </p:cNvSpPr>
          <p:nvPr>
            <p:ph type="sldNum" sz="quarter" idx="12"/>
          </p:nvPr>
        </p:nvSpPr>
        <p:spPr/>
        <p:txBody>
          <a:bodyPr/>
          <a:lstStyle/>
          <a:p>
            <a:fld id="{1CA781CA-3FD7-1E44-A0CE-9F5D354AD968}" type="slidenum">
              <a:rPr lang="en-US" smtClean="0"/>
              <a:t>‹#›</a:t>
            </a:fld>
            <a:endParaRPr lang="en-US"/>
          </a:p>
        </p:txBody>
      </p:sp>
    </p:spTree>
    <p:extLst>
      <p:ext uri="{BB962C8B-B14F-4D97-AF65-F5344CB8AC3E}">
        <p14:creationId xmlns:p14="http://schemas.microsoft.com/office/powerpoint/2010/main" val="36685634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BC69-8726-BD4F-BDCA-8658A115FA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99BCD2-82B5-2841-BE1B-673CACB7A8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146987-AA89-A342-8BD8-336A854570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03BC1-4044-D146-9622-FDCE618B7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E424EB-7159-A145-A53F-2A0DD32BF2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4EDB45-923B-E04C-92C3-D6B16A8A6B2B}"/>
              </a:ext>
            </a:extLst>
          </p:cNvPr>
          <p:cNvSpPr>
            <a:spLocks noGrp="1"/>
          </p:cNvSpPr>
          <p:nvPr>
            <p:ph type="dt" sz="half" idx="10"/>
          </p:nvPr>
        </p:nvSpPr>
        <p:spPr/>
        <p:txBody>
          <a:bodyPr/>
          <a:lstStyle/>
          <a:p>
            <a:fld id="{98906B5F-0AE8-7443-88EE-DEAE73AC4070}" type="datetimeFigureOut">
              <a:rPr lang="en-US" smtClean="0"/>
              <a:t>9/14/20</a:t>
            </a:fld>
            <a:endParaRPr lang="en-US"/>
          </a:p>
        </p:txBody>
      </p:sp>
      <p:sp>
        <p:nvSpPr>
          <p:cNvPr id="8" name="Footer Placeholder 7">
            <a:extLst>
              <a:ext uri="{FF2B5EF4-FFF2-40B4-BE49-F238E27FC236}">
                <a16:creationId xmlns:a16="http://schemas.microsoft.com/office/drawing/2014/main" id="{9CEF69B7-AC9B-5249-9B53-C5789F6401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B4DF2E-4EDA-FA42-811D-EBCAB6DE5945}"/>
              </a:ext>
            </a:extLst>
          </p:cNvPr>
          <p:cNvSpPr>
            <a:spLocks noGrp="1"/>
          </p:cNvSpPr>
          <p:nvPr>
            <p:ph type="sldNum" sz="quarter" idx="12"/>
          </p:nvPr>
        </p:nvSpPr>
        <p:spPr/>
        <p:txBody>
          <a:bodyPr/>
          <a:lstStyle/>
          <a:p>
            <a:fld id="{1CA781CA-3FD7-1E44-A0CE-9F5D354AD968}" type="slidenum">
              <a:rPr lang="en-US" smtClean="0"/>
              <a:t>‹#›</a:t>
            </a:fld>
            <a:endParaRPr lang="en-US"/>
          </a:p>
        </p:txBody>
      </p:sp>
    </p:spTree>
    <p:extLst>
      <p:ext uri="{BB962C8B-B14F-4D97-AF65-F5344CB8AC3E}">
        <p14:creationId xmlns:p14="http://schemas.microsoft.com/office/powerpoint/2010/main" val="35241432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7E72-A9EE-9F40-A566-8433CCADA7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096903-3240-5548-97D3-57D7F9B89E65}"/>
              </a:ext>
            </a:extLst>
          </p:cNvPr>
          <p:cNvSpPr>
            <a:spLocks noGrp="1"/>
          </p:cNvSpPr>
          <p:nvPr>
            <p:ph type="dt" sz="half" idx="10"/>
          </p:nvPr>
        </p:nvSpPr>
        <p:spPr/>
        <p:txBody>
          <a:bodyPr/>
          <a:lstStyle/>
          <a:p>
            <a:fld id="{98906B5F-0AE8-7443-88EE-DEAE73AC4070}" type="datetimeFigureOut">
              <a:rPr lang="en-US" smtClean="0"/>
              <a:t>9/14/20</a:t>
            </a:fld>
            <a:endParaRPr lang="en-US"/>
          </a:p>
        </p:txBody>
      </p:sp>
      <p:sp>
        <p:nvSpPr>
          <p:cNvPr id="4" name="Footer Placeholder 3">
            <a:extLst>
              <a:ext uri="{FF2B5EF4-FFF2-40B4-BE49-F238E27FC236}">
                <a16:creationId xmlns:a16="http://schemas.microsoft.com/office/drawing/2014/main" id="{9EE5A672-3245-BA4D-93A8-287EBEFDEA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43910E-CC60-594F-ABB9-BFF1CD130F4C}"/>
              </a:ext>
            </a:extLst>
          </p:cNvPr>
          <p:cNvSpPr>
            <a:spLocks noGrp="1"/>
          </p:cNvSpPr>
          <p:nvPr>
            <p:ph type="sldNum" sz="quarter" idx="12"/>
          </p:nvPr>
        </p:nvSpPr>
        <p:spPr/>
        <p:txBody>
          <a:bodyPr/>
          <a:lstStyle/>
          <a:p>
            <a:fld id="{1CA781CA-3FD7-1E44-A0CE-9F5D354AD968}" type="slidenum">
              <a:rPr lang="en-US" smtClean="0"/>
              <a:t>‹#›</a:t>
            </a:fld>
            <a:endParaRPr lang="en-US"/>
          </a:p>
        </p:txBody>
      </p:sp>
    </p:spTree>
    <p:extLst>
      <p:ext uri="{BB962C8B-B14F-4D97-AF65-F5344CB8AC3E}">
        <p14:creationId xmlns:p14="http://schemas.microsoft.com/office/powerpoint/2010/main" val="36323770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804F8-B833-6049-B720-0EC2BC0C33B1}"/>
              </a:ext>
            </a:extLst>
          </p:cNvPr>
          <p:cNvSpPr>
            <a:spLocks noGrp="1"/>
          </p:cNvSpPr>
          <p:nvPr>
            <p:ph type="dt" sz="half" idx="10"/>
          </p:nvPr>
        </p:nvSpPr>
        <p:spPr/>
        <p:txBody>
          <a:bodyPr/>
          <a:lstStyle/>
          <a:p>
            <a:fld id="{98906B5F-0AE8-7443-88EE-DEAE73AC4070}" type="datetimeFigureOut">
              <a:rPr lang="en-US" smtClean="0"/>
              <a:t>9/14/20</a:t>
            </a:fld>
            <a:endParaRPr lang="en-US"/>
          </a:p>
        </p:txBody>
      </p:sp>
      <p:sp>
        <p:nvSpPr>
          <p:cNvPr id="3" name="Footer Placeholder 2">
            <a:extLst>
              <a:ext uri="{FF2B5EF4-FFF2-40B4-BE49-F238E27FC236}">
                <a16:creationId xmlns:a16="http://schemas.microsoft.com/office/drawing/2014/main" id="{09C17507-AC87-0A4E-8368-92D978BAC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79458-F248-5B41-9C2F-81BA32DC28FC}"/>
              </a:ext>
            </a:extLst>
          </p:cNvPr>
          <p:cNvSpPr>
            <a:spLocks noGrp="1"/>
          </p:cNvSpPr>
          <p:nvPr>
            <p:ph type="sldNum" sz="quarter" idx="12"/>
          </p:nvPr>
        </p:nvSpPr>
        <p:spPr/>
        <p:txBody>
          <a:bodyPr/>
          <a:lstStyle/>
          <a:p>
            <a:fld id="{1CA781CA-3FD7-1E44-A0CE-9F5D354AD968}" type="slidenum">
              <a:rPr lang="en-US" smtClean="0"/>
              <a:t>‹#›</a:t>
            </a:fld>
            <a:endParaRPr lang="en-US"/>
          </a:p>
        </p:txBody>
      </p:sp>
    </p:spTree>
    <p:extLst>
      <p:ext uri="{BB962C8B-B14F-4D97-AF65-F5344CB8AC3E}">
        <p14:creationId xmlns:p14="http://schemas.microsoft.com/office/powerpoint/2010/main" val="1311238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1084-D757-754D-A1B5-F70F43CEF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4139CF-CC26-AD41-96C2-1BEBD0AEB9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7B45A4-F6F0-594A-9F49-6B5E765A3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3B29B8-5DBE-214D-9E25-4A0B58AACA1B}"/>
              </a:ext>
            </a:extLst>
          </p:cNvPr>
          <p:cNvSpPr>
            <a:spLocks noGrp="1"/>
          </p:cNvSpPr>
          <p:nvPr>
            <p:ph type="dt" sz="half" idx="10"/>
          </p:nvPr>
        </p:nvSpPr>
        <p:spPr/>
        <p:txBody>
          <a:bodyPr/>
          <a:lstStyle/>
          <a:p>
            <a:fld id="{98906B5F-0AE8-7443-88EE-DEAE73AC4070}" type="datetimeFigureOut">
              <a:rPr lang="en-US" smtClean="0"/>
              <a:t>9/14/20</a:t>
            </a:fld>
            <a:endParaRPr lang="en-US"/>
          </a:p>
        </p:txBody>
      </p:sp>
      <p:sp>
        <p:nvSpPr>
          <p:cNvPr id="6" name="Footer Placeholder 5">
            <a:extLst>
              <a:ext uri="{FF2B5EF4-FFF2-40B4-BE49-F238E27FC236}">
                <a16:creationId xmlns:a16="http://schemas.microsoft.com/office/drawing/2014/main" id="{9CD3857A-844F-374B-9BA3-8855432952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E87C2-FB29-7F43-AD35-64B62053F3C4}"/>
              </a:ext>
            </a:extLst>
          </p:cNvPr>
          <p:cNvSpPr>
            <a:spLocks noGrp="1"/>
          </p:cNvSpPr>
          <p:nvPr>
            <p:ph type="sldNum" sz="quarter" idx="12"/>
          </p:nvPr>
        </p:nvSpPr>
        <p:spPr/>
        <p:txBody>
          <a:bodyPr/>
          <a:lstStyle/>
          <a:p>
            <a:fld id="{1CA781CA-3FD7-1E44-A0CE-9F5D354AD968}" type="slidenum">
              <a:rPr lang="en-US" smtClean="0"/>
              <a:t>‹#›</a:t>
            </a:fld>
            <a:endParaRPr lang="en-US"/>
          </a:p>
        </p:txBody>
      </p:sp>
    </p:spTree>
    <p:extLst>
      <p:ext uri="{BB962C8B-B14F-4D97-AF65-F5344CB8AC3E}">
        <p14:creationId xmlns:p14="http://schemas.microsoft.com/office/powerpoint/2010/main" val="42428055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8C2-53C5-CA49-B50D-FD121D4A4E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ACE393-A893-E548-983E-62CD3212E8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2CFFA6-D182-6B4D-9458-AB465D79E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BB5080-92C7-4C42-9E46-913DE72DA29D}"/>
              </a:ext>
            </a:extLst>
          </p:cNvPr>
          <p:cNvSpPr>
            <a:spLocks noGrp="1"/>
          </p:cNvSpPr>
          <p:nvPr>
            <p:ph type="dt" sz="half" idx="10"/>
          </p:nvPr>
        </p:nvSpPr>
        <p:spPr/>
        <p:txBody>
          <a:bodyPr/>
          <a:lstStyle/>
          <a:p>
            <a:fld id="{98906B5F-0AE8-7443-88EE-DEAE73AC4070}" type="datetimeFigureOut">
              <a:rPr lang="en-US" smtClean="0"/>
              <a:t>9/14/20</a:t>
            </a:fld>
            <a:endParaRPr lang="en-US"/>
          </a:p>
        </p:txBody>
      </p:sp>
      <p:sp>
        <p:nvSpPr>
          <p:cNvPr id="6" name="Footer Placeholder 5">
            <a:extLst>
              <a:ext uri="{FF2B5EF4-FFF2-40B4-BE49-F238E27FC236}">
                <a16:creationId xmlns:a16="http://schemas.microsoft.com/office/drawing/2014/main" id="{53F9A42E-F850-5A4D-852F-845281BD5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5BF5B-BE18-BE4E-BBAF-EE362980A2BF}"/>
              </a:ext>
            </a:extLst>
          </p:cNvPr>
          <p:cNvSpPr>
            <a:spLocks noGrp="1"/>
          </p:cNvSpPr>
          <p:nvPr>
            <p:ph type="sldNum" sz="quarter" idx="12"/>
          </p:nvPr>
        </p:nvSpPr>
        <p:spPr/>
        <p:txBody>
          <a:bodyPr/>
          <a:lstStyle/>
          <a:p>
            <a:fld id="{1CA781CA-3FD7-1E44-A0CE-9F5D354AD968}" type="slidenum">
              <a:rPr lang="en-US" smtClean="0"/>
              <a:t>‹#›</a:t>
            </a:fld>
            <a:endParaRPr lang="en-US"/>
          </a:p>
        </p:txBody>
      </p:sp>
    </p:spTree>
    <p:extLst>
      <p:ext uri="{BB962C8B-B14F-4D97-AF65-F5344CB8AC3E}">
        <p14:creationId xmlns:p14="http://schemas.microsoft.com/office/powerpoint/2010/main" val="39971450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0B6830-299E-044D-B62F-13F08318B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F6F4E0-186E-AF4B-972C-EFBCA2771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37EFE-2CA6-9B48-808A-D869D261D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06B5F-0AE8-7443-88EE-DEAE73AC4070}" type="datetimeFigureOut">
              <a:rPr lang="en-US" smtClean="0"/>
              <a:t>9/14/20</a:t>
            </a:fld>
            <a:endParaRPr lang="en-US"/>
          </a:p>
        </p:txBody>
      </p:sp>
      <p:sp>
        <p:nvSpPr>
          <p:cNvPr id="5" name="Footer Placeholder 4">
            <a:extLst>
              <a:ext uri="{FF2B5EF4-FFF2-40B4-BE49-F238E27FC236}">
                <a16:creationId xmlns:a16="http://schemas.microsoft.com/office/drawing/2014/main" id="{0507F4DF-0187-AE41-ACC2-F439DD7DBF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B4F250-CAF3-C148-BB45-1A2AF2C9C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781CA-3FD7-1E44-A0CE-9F5D354AD968}" type="slidenum">
              <a:rPr lang="en-US" smtClean="0"/>
              <a:t>‹#›</a:t>
            </a:fld>
            <a:endParaRPr lang="en-US"/>
          </a:p>
        </p:txBody>
      </p:sp>
    </p:spTree>
    <p:extLst>
      <p:ext uri="{BB962C8B-B14F-4D97-AF65-F5344CB8AC3E}">
        <p14:creationId xmlns:p14="http://schemas.microsoft.com/office/powerpoint/2010/main" val="2872842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4427EA-1DF1-5E41-8C7C-1D2745C1F536}"/>
              </a:ext>
            </a:extLst>
          </p:cNvPr>
          <p:cNvSpPr/>
          <p:nvPr/>
        </p:nvSpPr>
        <p:spPr>
          <a:xfrm>
            <a:off x="0" y="15501"/>
            <a:ext cx="9779431"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57E1A9-8D91-BB45-928C-B44A8D316938}"/>
              </a:ext>
            </a:extLst>
          </p:cNvPr>
          <p:cNvSpPr>
            <a:spLocks noGrp="1"/>
          </p:cNvSpPr>
          <p:nvPr>
            <p:ph type="title"/>
          </p:nvPr>
        </p:nvSpPr>
        <p:spPr>
          <a:xfrm>
            <a:off x="-1" y="859697"/>
            <a:ext cx="10352868" cy="1325563"/>
          </a:xfrm>
        </p:spPr>
        <p:txBody>
          <a:bodyPr>
            <a:noAutofit/>
          </a:bodyPr>
          <a:lstStyle/>
          <a:p>
            <a:r>
              <a:rPr lang="en-US" sz="5400" b="1" dirty="0"/>
              <a:t>Password Protected Secret Sharing</a:t>
            </a:r>
          </a:p>
        </p:txBody>
      </p:sp>
      <p:sp>
        <p:nvSpPr>
          <p:cNvPr id="6" name="TextBox 5">
            <a:extLst>
              <a:ext uri="{FF2B5EF4-FFF2-40B4-BE49-F238E27FC236}">
                <a16:creationId xmlns:a16="http://schemas.microsoft.com/office/drawing/2014/main" id="{B5EA9D23-B887-2049-B84C-0EA38716B70F}"/>
              </a:ext>
            </a:extLst>
          </p:cNvPr>
          <p:cNvSpPr txBox="1"/>
          <p:nvPr/>
        </p:nvSpPr>
        <p:spPr>
          <a:xfrm>
            <a:off x="2076772" y="2769927"/>
            <a:ext cx="3812584" cy="923330"/>
          </a:xfrm>
          <a:prstGeom prst="rect">
            <a:avLst/>
          </a:prstGeom>
          <a:noFill/>
        </p:spPr>
        <p:txBody>
          <a:bodyPr wrap="square" rtlCol="0">
            <a:spAutoFit/>
          </a:bodyPr>
          <a:lstStyle/>
          <a:p>
            <a:r>
              <a:rPr lang="en-US" sz="5400" dirty="0"/>
              <a:t>Presenter:</a:t>
            </a:r>
          </a:p>
        </p:txBody>
      </p:sp>
      <p:sp>
        <p:nvSpPr>
          <p:cNvPr id="7" name="TextBox 6">
            <a:extLst>
              <a:ext uri="{FF2B5EF4-FFF2-40B4-BE49-F238E27FC236}">
                <a16:creationId xmlns:a16="http://schemas.microsoft.com/office/drawing/2014/main" id="{7099847F-ED3D-964D-B087-B5D7C38C0529}"/>
              </a:ext>
            </a:extLst>
          </p:cNvPr>
          <p:cNvSpPr txBox="1"/>
          <p:nvPr/>
        </p:nvSpPr>
        <p:spPr>
          <a:xfrm>
            <a:off x="4889714" y="4277924"/>
            <a:ext cx="3789336" cy="1015663"/>
          </a:xfrm>
          <a:prstGeom prst="rect">
            <a:avLst/>
          </a:prstGeom>
          <a:noFill/>
        </p:spPr>
        <p:txBody>
          <a:bodyPr wrap="square" rtlCol="0">
            <a:spAutoFit/>
          </a:bodyPr>
          <a:lstStyle/>
          <a:p>
            <a:r>
              <a:rPr lang="en-US" sz="6000" dirty="0"/>
              <a:t>Joan </a:t>
            </a:r>
            <a:r>
              <a:rPr lang="en-US" sz="6000" dirty="0" err="1"/>
              <a:t>Ngure</a:t>
            </a:r>
            <a:endParaRPr lang="en-US" sz="6000" dirty="0"/>
          </a:p>
        </p:txBody>
      </p:sp>
    </p:spTree>
    <p:extLst>
      <p:ext uri="{BB962C8B-B14F-4D97-AF65-F5344CB8AC3E}">
        <p14:creationId xmlns:p14="http://schemas.microsoft.com/office/powerpoint/2010/main" val="30452824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105C-D65C-424E-B34C-74757DBF893B}"/>
              </a:ext>
            </a:extLst>
          </p:cNvPr>
          <p:cNvSpPr>
            <a:spLocks noGrp="1"/>
          </p:cNvSpPr>
          <p:nvPr>
            <p:ph type="title"/>
          </p:nvPr>
        </p:nvSpPr>
        <p:spPr/>
        <p:txBody>
          <a:bodyPr/>
          <a:lstStyle/>
          <a:p>
            <a:r>
              <a:rPr lang="en-US" dirty="0">
                <a:solidFill>
                  <a:schemeClr val="accent2"/>
                </a:solidFill>
              </a:rPr>
              <a:t>Security Properties</a:t>
            </a:r>
          </a:p>
        </p:txBody>
      </p:sp>
      <p:sp>
        <p:nvSpPr>
          <p:cNvPr id="3" name="Content Placeholder 2">
            <a:extLst>
              <a:ext uri="{FF2B5EF4-FFF2-40B4-BE49-F238E27FC236}">
                <a16:creationId xmlns:a16="http://schemas.microsoft.com/office/drawing/2014/main" id="{E8C26A9A-6F02-EB44-A318-F667C6507BB7}"/>
              </a:ext>
            </a:extLst>
          </p:cNvPr>
          <p:cNvSpPr>
            <a:spLocks noGrp="1"/>
          </p:cNvSpPr>
          <p:nvPr>
            <p:ph idx="1"/>
          </p:nvPr>
        </p:nvSpPr>
        <p:spPr>
          <a:xfrm>
            <a:off x="1676400" y="7101839"/>
            <a:ext cx="10515600" cy="50483"/>
          </a:xfrm>
        </p:spPr>
        <p:txBody>
          <a:bodyPr>
            <a:normAutofit fontScale="25000" lnSpcReduction="20000"/>
          </a:bodyPr>
          <a:lstStyle/>
          <a:p>
            <a:endParaRPr lang="en-US" dirty="0"/>
          </a:p>
          <a:p>
            <a:endParaRPr lang="en-US" dirty="0"/>
          </a:p>
        </p:txBody>
      </p:sp>
      <p:sp>
        <p:nvSpPr>
          <p:cNvPr id="4" name="TextBox 3">
            <a:extLst>
              <a:ext uri="{FF2B5EF4-FFF2-40B4-BE49-F238E27FC236}">
                <a16:creationId xmlns:a16="http://schemas.microsoft.com/office/drawing/2014/main" id="{976F7477-30D0-BD45-BA7A-0FF621DC7F70}"/>
              </a:ext>
            </a:extLst>
          </p:cNvPr>
          <p:cNvSpPr txBox="1"/>
          <p:nvPr/>
        </p:nvSpPr>
        <p:spPr>
          <a:xfrm>
            <a:off x="838200" y="1859280"/>
            <a:ext cx="8839200" cy="1815882"/>
          </a:xfrm>
          <a:prstGeom prst="rect">
            <a:avLst/>
          </a:prstGeom>
          <a:noFill/>
        </p:spPr>
        <p:txBody>
          <a:bodyPr wrap="square" rtlCol="0">
            <a:spAutoFit/>
          </a:bodyPr>
          <a:lstStyle/>
          <a:p>
            <a:r>
              <a:rPr lang="en-US" sz="2800" dirty="0"/>
              <a:t>1. Alice can recover her secret data upon entering her password in the reconstruction protocol, as long a t uncorrupted servers are accessible.</a:t>
            </a:r>
          </a:p>
          <a:p>
            <a:endParaRPr lang="en-US" sz="2800" dirty="0"/>
          </a:p>
        </p:txBody>
      </p:sp>
      <p:sp>
        <p:nvSpPr>
          <p:cNvPr id="5" name="TextBox 4">
            <a:extLst>
              <a:ext uri="{FF2B5EF4-FFF2-40B4-BE49-F238E27FC236}">
                <a16:creationId xmlns:a16="http://schemas.microsoft.com/office/drawing/2014/main" id="{DA2096A7-CE30-A544-9958-5D488DEEFEB2}"/>
              </a:ext>
            </a:extLst>
          </p:cNvPr>
          <p:cNvSpPr txBox="1"/>
          <p:nvPr/>
        </p:nvSpPr>
        <p:spPr>
          <a:xfrm>
            <a:off x="838200" y="3937277"/>
            <a:ext cx="7924800" cy="1384995"/>
          </a:xfrm>
          <a:prstGeom prst="rect">
            <a:avLst/>
          </a:prstGeom>
          <a:noFill/>
        </p:spPr>
        <p:txBody>
          <a:bodyPr wrap="square" rtlCol="0">
            <a:spAutoFit/>
          </a:bodyPr>
          <a:lstStyle/>
          <a:p>
            <a:r>
              <a:rPr lang="en-US" sz="2800" dirty="0"/>
              <a:t>2. An adversary corrupting t servers without the knowledge of the password does not learn anything useful about the secret.</a:t>
            </a:r>
          </a:p>
        </p:txBody>
      </p:sp>
    </p:spTree>
    <p:extLst>
      <p:ext uri="{BB962C8B-B14F-4D97-AF65-F5344CB8AC3E}">
        <p14:creationId xmlns:p14="http://schemas.microsoft.com/office/powerpoint/2010/main" val="2404288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B2DD-A620-6F49-BB57-9A4B1ADA1CA3}"/>
              </a:ext>
            </a:extLst>
          </p:cNvPr>
          <p:cNvSpPr>
            <a:spLocks noGrp="1"/>
          </p:cNvSpPr>
          <p:nvPr>
            <p:ph type="title"/>
          </p:nvPr>
        </p:nvSpPr>
        <p:spPr/>
        <p:txBody>
          <a:bodyPr/>
          <a:lstStyle/>
          <a:p>
            <a:r>
              <a:rPr lang="en-US" dirty="0">
                <a:solidFill>
                  <a:schemeClr val="accent2"/>
                </a:solidFill>
              </a:rPr>
              <a:t>The Scheme - Semi Honest Case</a:t>
            </a:r>
          </a:p>
        </p:txBody>
      </p:sp>
      <p:pic>
        <p:nvPicPr>
          <p:cNvPr id="5" name="Picture 4">
            <a:extLst>
              <a:ext uri="{FF2B5EF4-FFF2-40B4-BE49-F238E27FC236}">
                <a16:creationId xmlns:a16="http://schemas.microsoft.com/office/drawing/2014/main" id="{DE68F625-3E88-284B-A74C-5AF06D3450AF}"/>
              </a:ext>
            </a:extLst>
          </p:cNvPr>
          <p:cNvPicPr>
            <a:picLocks noChangeAspect="1"/>
          </p:cNvPicPr>
          <p:nvPr/>
        </p:nvPicPr>
        <p:blipFill>
          <a:blip r:embed="rId3"/>
          <a:stretch>
            <a:fillRect/>
          </a:stretch>
        </p:blipFill>
        <p:spPr>
          <a:xfrm>
            <a:off x="0" y="1492568"/>
            <a:ext cx="12192000" cy="3922749"/>
          </a:xfrm>
          <a:prstGeom prst="rect">
            <a:avLst/>
          </a:prstGeom>
        </p:spPr>
      </p:pic>
    </p:spTree>
    <p:extLst>
      <p:ext uri="{BB962C8B-B14F-4D97-AF65-F5344CB8AC3E}">
        <p14:creationId xmlns:p14="http://schemas.microsoft.com/office/powerpoint/2010/main" val="12903434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F5D0-1524-6C4B-9FFF-8137808F4920}"/>
              </a:ext>
            </a:extLst>
          </p:cNvPr>
          <p:cNvSpPr>
            <a:spLocks noGrp="1"/>
          </p:cNvSpPr>
          <p:nvPr>
            <p:ph type="title"/>
          </p:nvPr>
        </p:nvSpPr>
        <p:spPr/>
        <p:txBody>
          <a:bodyPr/>
          <a:lstStyle/>
          <a:p>
            <a:r>
              <a:rPr lang="en-US" dirty="0">
                <a:solidFill>
                  <a:schemeClr val="accent2"/>
                </a:solidFill>
              </a:rPr>
              <a:t>Case: (2,n) Secret Sharing Scheme</a:t>
            </a:r>
          </a:p>
        </p:txBody>
      </p:sp>
      <p:pic>
        <p:nvPicPr>
          <p:cNvPr id="13" name="Content Placeholder 12">
            <a:extLst>
              <a:ext uri="{FF2B5EF4-FFF2-40B4-BE49-F238E27FC236}">
                <a16:creationId xmlns:a16="http://schemas.microsoft.com/office/drawing/2014/main" id="{D2E19C2C-5096-AE40-8CE6-44BE649BF4A7}"/>
              </a:ext>
            </a:extLst>
          </p:cNvPr>
          <p:cNvPicPr>
            <a:picLocks noGrp="1" noChangeAspect="1"/>
          </p:cNvPicPr>
          <p:nvPr>
            <p:ph idx="1"/>
          </p:nvPr>
        </p:nvPicPr>
        <p:blipFill>
          <a:blip r:embed="rId2"/>
          <a:stretch>
            <a:fillRect/>
          </a:stretch>
        </p:blipFill>
        <p:spPr>
          <a:xfrm>
            <a:off x="0" y="1900238"/>
            <a:ext cx="12172416" cy="3861594"/>
          </a:xfrm>
        </p:spPr>
      </p:pic>
    </p:spTree>
    <p:extLst>
      <p:ext uri="{BB962C8B-B14F-4D97-AF65-F5344CB8AC3E}">
        <p14:creationId xmlns:p14="http://schemas.microsoft.com/office/powerpoint/2010/main" val="17996173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2F5A2F7C-F25A-A242-B109-C53B2CD6DFEA}"/>
              </a:ext>
            </a:extLst>
          </p:cNvPr>
          <p:cNvPicPr>
            <a:picLocks noGrp="1" noChangeAspect="1"/>
          </p:cNvPicPr>
          <p:nvPr>
            <p:ph idx="1"/>
          </p:nvPr>
        </p:nvPicPr>
        <p:blipFill>
          <a:blip r:embed="rId3"/>
          <a:stretch>
            <a:fillRect/>
          </a:stretch>
        </p:blipFill>
        <p:spPr>
          <a:xfrm>
            <a:off x="241434" y="600076"/>
            <a:ext cx="11950566" cy="5676901"/>
          </a:xfrm>
        </p:spPr>
      </p:pic>
    </p:spTree>
    <p:extLst>
      <p:ext uri="{BB962C8B-B14F-4D97-AF65-F5344CB8AC3E}">
        <p14:creationId xmlns:p14="http://schemas.microsoft.com/office/powerpoint/2010/main" val="20112920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937D83A1-A5B3-1442-86D1-DEC812AB66A4}"/>
              </a:ext>
            </a:extLst>
          </p:cNvPr>
          <p:cNvPicPr>
            <a:picLocks noGrp="1" noChangeAspect="1"/>
          </p:cNvPicPr>
          <p:nvPr>
            <p:ph idx="1"/>
          </p:nvPr>
        </p:nvPicPr>
        <p:blipFill>
          <a:blip r:embed="rId3"/>
          <a:stretch>
            <a:fillRect/>
          </a:stretch>
        </p:blipFill>
        <p:spPr>
          <a:xfrm>
            <a:off x="0" y="953294"/>
            <a:ext cx="12191999" cy="4027713"/>
          </a:xfr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6C08361B-FDA1-E84C-A2B8-AB3C8B23C595}"/>
                  </a:ext>
                </a:extLst>
              </p:cNvPr>
              <p:cNvSpPr txBox="1"/>
              <p:nvPr/>
            </p:nvSpPr>
            <p:spPr>
              <a:xfrm>
                <a:off x="-471488" y="5042765"/>
                <a:ext cx="5543550" cy="60253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i="1">
                              <a:latin typeface="Cambria Math" panose="02040503050406030204" pitchFamily="18" charset="0"/>
                            </a:rPr>
                            <m:t>𝑠</m:t>
                          </m:r>
                        </m:e>
                        <m:sup>
                          <m:r>
                            <a:rPr lang="en-US" sz="2800" i="1">
                              <a:latin typeface="Cambria Math" panose="02040503050406030204" pitchFamily="18" charset="0"/>
                            </a:rPr>
                            <m:t>′</m:t>
                          </m:r>
                        </m:sup>
                      </m:sSup>
                      <m:r>
                        <a:rPr lang="en-US" sz="2800" i="1">
                          <a:latin typeface="Cambria Math" panose="02040503050406030204" pitchFamily="18" charset="0"/>
                        </a:rPr>
                        <m:t>←  </m:t>
                      </m:r>
                      <m:r>
                        <a:rPr lang="en-US" sz="2800" i="1">
                          <a:latin typeface="Cambria Math" panose="02040503050406030204" pitchFamily="18" charset="0"/>
                        </a:rPr>
                        <m:t>𝑠</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h</m:t>
                          </m:r>
                        </m:e>
                        <m: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𝑝</m:t>
                                  </m:r>
                                </m:e>
                                <m:sup>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 </m:t>
                                  </m:r>
                                </m:sup>
                              </m:sSup>
                            </m:e>
                          </m:d>
                          <m:nary>
                            <m:naryPr>
                              <m:chr m:val="∑"/>
                              <m:supHide m:val="on"/>
                              <m:ctrlPr>
                                <a:rPr lang="en-US" sz="2800" i="1">
                                  <a:latin typeface="Cambria Math" panose="02040503050406030204" pitchFamily="18" charset="0"/>
                                </a:rPr>
                              </m:ctrlPr>
                            </m:naryPr>
                            <m:sub>
                              <m:r>
                                <a:rPr lang="en-US" sz="2800" i="1">
                                  <a:latin typeface="Cambria Math" panose="02040503050406030204" pitchFamily="18" charset="0"/>
                                </a:rPr>
                                <m:t>𝑖</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𝑖</m:t>
                                  </m:r>
                                </m:sub>
                              </m:sSub>
                            </m:e>
                          </m:nary>
                        </m:sup>
                      </m:sSup>
                    </m:oMath>
                  </m:oMathPara>
                </a14:m>
                <a:endParaRPr lang="en-US" sz="2800" dirty="0"/>
              </a:p>
            </p:txBody>
          </p:sp>
        </mc:Choice>
        <mc:Fallback>
          <p:sp>
            <p:nvSpPr>
              <p:cNvPr id="12" name="TextBox 11">
                <a:extLst>
                  <a:ext uri="{FF2B5EF4-FFF2-40B4-BE49-F238E27FC236}">
                    <a16:creationId xmlns:a16="http://schemas.microsoft.com/office/drawing/2014/main" id="{6C08361B-FDA1-E84C-A2B8-AB3C8B23C595}"/>
                  </a:ext>
                </a:extLst>
              </p:cNvPr>
              <p:cNvSpPr txBox="1">
                <a:spLocks noRot="1" noChangeAspect="1" noMove="1" noResize="1" noEditPoints="1" noAdjustHandles="1" noChangeArrowheads="1" noChangeShapeType="1" noTextEdit="1"/>
              </p:cNvSpPr>
              <p:nvPr/>
            </p:nvSpPr>
            <p:spPr>
              <a:xfrm>
                <a:off x="-471488" y="5042765"/>
                <a:ext cx="5543550" cy="602537"/>
              </a:xfrm>
              <a:prstGeom prst="rect">
                <a:avLst/>
              </a:prstGeom>
              <a:blipFill>
                <a:blip r:embed="rId4"/>
                <a:stretch>
                  <a:fillRect t="-69388" b="-877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69FB9096-F2BC-734A-B8BC-E90BEBF434B6}"/>
                  </a:ext>
                </a:extLst>
              </p:cNvPr>
              <p:cNvSpPr txBox="1"/>
              <p:nvPr/>
            </p:nvSpPr>
            <p:spPr>
              <a:xfrm flipH="1">
                <a:off x="642685" y="6147298"/>
                <a:ext cx="3658103" cy="523220"/>
              </a:xfrm>
              <a:prstGeom prst="rect">
                <a:avLst/>
              </a:prstGeom>
              <a:noFill/>
            </p:spPr>
            <p:txBody>
              <a:bodyPr wrap="square" rtlCol="0">
                <a:spAutoFit/>
              </a:bodyPr>
              <a:lstStyle/>
              <a:p>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𝑠</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 ,</m:t>
                    </m:r>
                  </m:oMath>
                </a14:m>
                <a:r>
                  <a:rPr lang="en-US" sz="2800" dirty="0"/>
                  <a:t> if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𝑝</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=0</m:t>
                    </m:r>
                  </m:oMath>
                </a14:m>
                <a:endParaRPr lang="en-US" sz="2800" b="0" dirty="0"/>
              </a:p>
            </p:txBody>
          </p:sp>
        </mc:Choice>
        <mc:Fallback>
          <p:sp>
            <p:nvSpPr>
              <p:cNvPr id="13" name="TextBox 12">
                <a:extLst>
                  <a:ext uri="{FF2B5EF4-FFF2-40B4-BE49-F238E27FC236}">
                    <a16:creationId xmlns:a16="http://schemas.microsoft.com/office/drawing/2014/main" id="{69FB9096-F2BC-734A-B8BC-E90BEBF434B6}"/>
                  </a:ext>
                </a:extLst>
              </p:cNvPr>
              <p:cNvSpPr txBox="1">
                <a:spLocks noRot="1" noChangeAspect="1" noMove="1" noResize="1" noEditPoints="1" noAdjustHandles="1" noChangeArrowheads="1" noChangeShapeType="1" noTextEdit="1"/>
              </p:cNvSpPr>
              <p:nvPr/>
            </p:nvSpPr>
            <p:spPr>
              <a:xfrm flipH="1">
                <a:off x="642685" y="6147298"/>
                <a:ext cx="3658103" cy="523220"/>
              </a:xfrm>
              <a:prstGeom prst="rect">
                <a:avLst/>
              </a:prstGeom>
              <a:blipFill>
                <a:blip r:embed="rId5"/>
                <a:stretch>
                  <a:fillRect t="-9524" b="-30952"/>
                </a:stretch>
              </a:blipFill>
            </p:spPr>
            <p:txBody>
              <a:bodyPr/>
              <a:lstStyle/>
              <a:p>
                <a:r>
                  <a:rPr lang="en-US">
                    <a:noFill/>
                  </a:rPr>
                  <a:t> </a:t>
                </a:r>
              </a:p>
            </p:txBody>
          </p:sp>
        </mc:Fallback>
      </mc:AlternateContent>
    </p:spTree>
    <p:extLst>
      <p:ext uri="{BB962C8B-B14F-4D97-AF65-F5344CB8AC3E}">
        <p14:creationId xmlns:p14="http://schemas.microsoft.com/office/powerpoint/2010/main" val="17788164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08F8-7CDE-F54B-B27A-CB3C0847B946}"/>
              </a:ext>
            </a:extLst>
          </p:cNvPr>
          <p:cNvSpPr>
            <a:spLocks noGrp="1"/>
          </p:cNvSpPr>
          <p:nvPr>
            <p:ph type="title"/>
          </p:nvPr>
        </p:nvSpPr>
        <p:spPr>
          <a:xfrm>
            <a:off x="0" y="365125"/>
            <a:ext cx="10515600" cy="1325563"/>
          </a:xfrm>
        </p:spPr>
        <p:txBody>
          <a:bodyPr/>
          <a:lstStyle/>
          <a:p>
            <a:r>
              <a:rPr lang="en-US" dirty="0">
                <a:solidFill>
                  <a:schemeClr val="accent2"/>
                </a:solidFill>
              </a:rPr>
              <a:t>Prevents offline dictionary attack</a:t>
            </a:r>
          </a:p>
        </p:txBody>
      </p:sp>
      <p:sp>
        <p:nvSpPr>
          <p:cNvPr id="3" name="Content Placeholder 2">
            <a:extLst>
              <a:ext uri="{FF2B5EF4-FFF2-40B4-BE49-F238E27FC236}">
                <a16:creationId xmlns:a16="http://schemas.microsoft.com/office/drawing/2014/main" id="{89FCB979-03EA-434E-AAB1-6C291F425BDD}"/>
              </a:ext>
            </a:extLst>
          </p:cNvPr>
          <p:cNvSpPr>
            <a:spLocks noGrp="1"/>
          </p:cNvSpPr>
          <p:nvPr>
            <p:ph idx="1"/>
          </p:nvPr>
        </p:nvSpPr>
        <p:spPr>
          <a:xfrm flipV="1">
            <a:off x="2066925" y="7529513"/>
            <a:ext cx="10515600" cy="45719"/>
          </a:xfrm>
        </p:spPr>
        <p:txBody>
          <a:bodyPr>
            <a:normAutofit fontScale="25000" lnSpcReduction="20000"/>
          </a:bodyPr>
          <a:lstStyle/>
          <a:p>
            <a:endParaRPr lang="en-US" b="0" dirty="0"/>
          </a:p>
          <a:p>
            <a:endParaRPr lang="en-US" dirty="0"/>
          </a:p>
          <a:p>
            <a:endParaRPr lang="en-US"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F70A5D8-C12C-984E-9AE5-0DB9326F4DC6}"/>
                  </a:ext>
                </a:extLst>
              </p:cNvPr>
              <p:cNvSpPr txBox="1"/>
              <p:nvPr/>
            </p:nvSpPr>
            <p:spPr>
              <a:xfrm>
                <a:off x="614363" y="1690688"/>
                <a:ext cx="6000750" cy="518283"/>
              </a:xfrm>
              <a:prstGeom prst="rect">
                <a:avLst/>
              </a:prstGeom>
              <a:noFill/>
            </p:spPr>
            <p:txBody>
              <a:bodyPr wrap="square" rtlCol="0">
                <a:spAutoFit/>
              </a:bodyPr>
              <a:lstStyle/>
              <a:p>
                <a:r>
                  <a:rPr lang="en-US" sz="2400" dirty="0"/>
                  <a:t>In the initial protocol: </a:t>
                </a:r>
                <a14:m>
                  <m:oMath xmlns:m="http://schemas.openxmlformats.org/officeDocument/2006/math">
                    <m:sSup>
                      <m:sSupPr>
                        <m:ctrlPr>
                          <a:rPr lang="en-US" sz="2400" i="1">
                            <a:latin typeface="Cambria Math" panose="02040503050406030204" pitchFamily="18" charset="0"/>
                          </a:rPr>
                        </m:ctrlPr>
                      </m:sSupPr>
                      <m:e>
                        <m:r>
                          <a:rPr lang="en-US" sz="2400" b="0" i="1" smtClean="0">
                            <a:latin typeface="Cambria Math" panose="02040503050406030204" pitchFamily="18" charset="0"/>
                          </a:rPr>
                          <m:t> </m:t>
                        </m:r>
                        <m:r>
                          <a:rPr lang="en-US" sz="2400" i="1">
                            <a:latin typeface="Cambria Math" panose="02040503050406030204" pitchFamily="18" charset="0"/>
                          </a:rPr>
                          <m:t>𝑠</m:t>
                        </m:r>
                      </m:e>
                      <m:sup>
                        <m:r>
                          <a:rPr lang="en-US" sz="2400" i="1">
                            <a:latin typeface="Cambria Math" panose="02040503050406030204" pitchFamily="18" charset="0"/>
                          </a:rPr>
                          <m:t>′</m:t>
                        </m:r>
                      </m:sup>
                    </m:sSup>
                    <m:r>
                      <a:rPr lang="en-US" sz="2400" i="1">
                        <a:latin typeface="Cambria Math" panose="02040503050406030204" pitchFamily="18" charset="0"/>
                      </a:rPr>
                      <m:t>←  </m:t>
                    </m:r>
                    <m:r>
                      <a:rPr lang="en-US" sz="2400" i="1">
                        <a:latin typeface="Cambria Math" panose="02040503050406030204" pitchFamily="18" charset="0"/>
                      </a:rPr>
                      <m:t>𝑠</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0" i="1" smtClean="0">
                            <a:latin typeface="Cambria Math" panose="02040503050406030204" pitchFamily="18" charset="0"/>
                          </a:rPr>
                          <m:t>𝑔</m:t>
                        </m:r>
                      </m:e>
                      <m:sup>
                        <m:d>
                          <m:dPr>
                            <m:ctrlPr>
                              <a:rPr lang="en-US" sz="2400" i="1">
                                <a:latin typeface="Cambria Math" panose="02040503050406030204" pitchFamily="18" charset="0"/>
                              </a:rPr>
                            </m:ctrlPr>
                          </m:dPr>
                          <m:e>
                            <m:r>
                              <a:rPr lang="en-US" sz="2400" i="1">
                                <a:latin typeface="Cambria Math" panose="02040503050406030204" pitchFamily="18" charset="0"/>
                              </a:rPr>
                              <m:t>𝑝</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m:t>
                                </m:r>
                              </m:sup>
                            </m:sSup>
                          </m:e>
                        </m:d>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e>
                        </m:nary>
                      </m:sup>
                    </m:sSup>
                  </m:oMath>
                </a14:m>
                <a:r>
                  <a:rPr lang="en-US" dirty="0"/>
                  <a:t> </a:t>
                </a:r>
              </a:p>
            </p:txBody>
          </p:sp>
        </mc:Choice>
        <mc:Fallback>
          <p:sp>
            <p:nvSpPr>
              <p:cNvPr id="6" name="TextBox 5">
                <a:extLst>
                  <a:ext uri="{FF2B5EF4-FFF2-40B4-BE49-F238E27FC236}">
                    <a16:creationId xmlns:a16="http://schemas.microsoft.com/office/drawing/2014/main" id="{CF70A5D8-C12C-984E-9AE5-0DB9326F4DC6}"/>
                  </a:ext>
                </a:extLst>
              </p:cNvPr>
              <p:cNvSpPr txBox="1">
                <a:spLocks noRot="1" noChangeAspect="1" noMove="1" noResize="1" noEditPoints="1" noAdjustHandles="1" noChangeArrowheads="1" noChangeShapeType="1" noTextEdit="1"/>
              </p:cNvSpPr>
              <p:nvPr/>
            </p:nvSpPr>
            <p:spPr>
              <a:xfrm>
                <a:off x="614363" y="1690688"/>
                <a:ext cx="6000750" cy="518283"/>
              </a:xfrm>
              <a:prstGeom prst="rect">
                <a:avLst/>
              </a:prstGeom>
              <a:blipFill>
                <a:blip r:embed="rId2"/>
                <a:stretch>
                  <a:fillRect l="-1691" t="-76190" b="-928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8A79F6D-44C7-F14E-829C-0D01A0889778}"/>
                  </a:ext>
                </a:extLst>
              </p:cNvPr>
              <p:cNvSpPr txBox="1"/>
              <p:nvPr/>
            </p:nvSpPr>
            <p:spPr>
              <a:xfrm>
                <a:off x="614363" y="2531567"/>
                <a:ext cx="11101387" cy="854016"/>
              </a:xfrm>
              <a:prstGeom prst="rect">
                <a:avLst/>
              </a:prstGeom>
              <a:noFill/>
            </p:spPr>
            <p:txBody>
              <a:bodyPr wrap="square" rtlCol="0">
                <a:spAutoFit/>
              </a:bodyPr>
              <a:lstStyle/>
              <a:p>
                <a:r>
                  <a:rPr lang="en-US" sz="2400" dirty="0"/>
                  <a:t>From the protocol in step S1, </a:t>
                </a:r>
                <a14:m>
                  <m:oMath xmlns:m="http://schemas.openxmlformats.org/officeDocument/2006/math">
                    <m:r>
                      <a:rPr lang="en-US" sz="2400" b="0" i="0" dirty="0"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𝑔</m:t>
                        </m:r>
                      </m:e>
                      <m:sup>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𝑖</m:t>
                                </m:r>
                              </m:sub>
                            </m:sSub>
                          </m:e>
                        </m:nary>
                      </m:sup>
                    </m:sSup>
                    <m:r>
                      <a:rPr lang="en-US" sz="2400" b="0" i="1" smtClean="0">
                        <a:latin typeface="Cambria Math" panose="02040503050406030204" pitchFamily="18" charset="0"/>
                      </a:rPr>
                      <m:t>  </m:t>
                    </m:r>
                  </m:oMath>
                </a14:m>
                <a:r>
                  <a:rPr lang="en-US" sz="2400" dirty="0"/>
                  <a:t>is exposed. This exposes the system to an offline dictionary attack as follows:</a:t>
                </a:r>
              </a:p>
            </p:txBody>
          </p:sp>
        </mc:Choice>
        <mc:Fallback>
          <p:sp>
            <p:nvSpPr>
              <p:cNvPr id="9" name="TextBox 8">
                <a:extLst>
                  <a:ext uri="{FF2B5EF4-FFF2-40B4-BE49-F238E27FC236}">
                    <a16:creationId xmlns:a16="http://schemas.microsoft.com/office/drawing/2014/main" id="{A8A79F6D-44C7-F14E-829C-0D01A0889778}"/>
                  </a:ext>
                </a:extLst>
              </p:cNvPr>
              <p:cNvSpPr txBox="1">
                <a:spLocks noRot="1" noChangeAspect="1" noMove="1" noResize="1" noEditPoints="1" noAdjustHandles="1" noChangeArrowheads="1" noChangeShapeType="1" noTextEdit="1"/>
              </p:cNvSpPr>
              <p:nvPr/>
            </p:nvSpPr>
            <p:spPr>
              <a:xfrm>
                <a:off x="614363" y="2531567"/>
                <a:ext cx="11101387" cy="854016"/>
              </a:xfrm>
              <a:prstGeom prst="rect">
                <a:avLst/>
              </a:prstGeom>
              <a:blipFill>
                <a:blip r:embed="rId3"/>
                <a:stretch>
                  <a:fillRect l="-914" t="-49275" b="-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3F01079-2418-8042-A791-F1020D4CC4B9}"/>
                  </a:ext>
                </a:extLst>
              </p:cNvPr>
              <p:cNvSpPr txBox="1"/>
              <p:nvPr/>
            </p:nvSpPr>
            <p:spPr>
              <a:xfrm>
                <a:off x="1181100" y="3523513"/>
                <a:ext cx="7148513" cy="830997"/>
              </a:xfrm>
              <a:prstGeom prst="rect">
                <a:avLst/>
              </a:prstGeom>
              <a:noFill/>
            </p:spPr>
            <p:txBody>
              <a:bodyPr wrap="square" rtlCol="0">
                <a:spAutoFit/>
              </a:bodyPr>
              <a:lstStyle/>
              <a:p>
                <a:r>
                  <a:rPr lang="en-US" sz="2400" dirty="0"/>
                  <a:t>Take an adversary who runs the protocol twice while keeping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oMath>
                </a14:m>
                <a:r>
                  <a:rPr lang="en-US" sz="2400" dirty="0"/>
                  <a:t>constant:</a:t>
                </a:r>
              </a:p>
            </p:txBody>
          </p:sp>
        </mc:Choice>
        <mc:Fallback>
          <p:sp>
            <p:nvSpPr>
              <p:cNvPr id="10" name="TextBox 9">
                <a:extLst>
                  <a:ext uri="{FF2B5EF4-FFF2-40B4-BE49-F238E27FC236}">
                    <a16:creationId xmlns:a16="http://schemas.microsoft.com/office/drawing/2014/main" id="{F3F01079-2418-8042-A791-F1020D4CC4B9}"/>
                  </a:ext>
                </a:extLst>
              </p:cNvPr>
              <p:cNvSpPr txBox="1">
                <a:spLocks noRot="1" noChangeAspect="1" noMove="1" noResize="1" noEditPoints="1" noAdjustHandles="1" noChangeArrowheads="1" noChangeShapeType="1" noTextEdit="1"/>
              </p:cNvSpPr>
              <p:nvPr/>
            </p:nvSpPr>
            <p:spPr>
              <a:xfrm>
                <a:off x="1181100" y="3523513"/>
                <a:ext cx="7148513" cy="830997"/>
              </a:xfrm>
              <a:prstGeom prst="rect">
                <a:avLst/>
              </a:prstGeom>
              <a:blipFill>
                <a:blip r:embed="rId4"/>
                <a:stretch>
                  <a:fillRect l="-1241" t="-4478" b="-134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B82CFEAC-BDDC-494E-8C28-7B48464C2EDA}"/>
                  </a:ext>
                </a:extLst>
              </p:cNvPr>
              <p:cNvSpPr txBox="1"/>
              <p:nvPr/>
            </p:nvSpPr>
            <p:spPr>
              <a:xfrm>
                <a:off x="3352799" y="4619617"/>
                <a:ext cx="2686050" cy="654538"/>
              </a:xfrm>
              <a:prstGeom prst="rect">
                <a:avLst/>
              </a:prstGeom>
              <a:noFill/>
            </p:spPr>
            <p:txBody>
              <a:bodyPr wrap="square" rtlCol="0">
                <a:spAutoFit/>
              </a:bodyPr>
              <a:lstStyle/>
              <a:p>
                <a14:m/>
                <a:endParaRPr lang="en-US" sz="2400" dirty="0"/>
              </a:p>
            </p:txBody>
          </p:sp>
        </mc:Choice>
        <mc:Fallback>
          <p:sp>
            <p:nvSpPr>
              <p:cNvPr id="11" name="TextBox 10">
                <a:extLst>
                  <a:ext uri="{FF2B5EF4-FFF2-40B4-BE49-F238E27FC236}">
                    <a16:creationId xmlns:a16="http://schemas.microsoft.com/office/drawing/2014/main" id="{B82CFEAC-BDDC-494E-8C28-7B48464C2EDA}"/>
                  </a:ext>
                </a:extLst>
              </p:cNvPr>
              <p:cNvSpPr txBox="1">
                <a:spLocks noRot="1" noChangeAspect="1" noMove="1" noResize="1" noEditPoints="1" noAdjustHandles="1" noChangeArrowheads="1" noChangeShapeType="1" noTextEdit="1"/>
              </p:cNvSpPr>
              <p:nvPr/>
            </p:nvSpPr>
            <p:spPr>
              <a:xfrm>
                <a:off x="3352799" y="4619617"/>
                <a:ext cx="2686050" cy="654538"/>
              </a:xfrm>
              <a:prstGeom prst="rect">
                <a:avLst/>
              </a:prstGeom>
              <a:blipFill>
                <a:blip r:embed="rId5"/>
                <a:stretch>
                  <a:fillRect l="-2370" t="-44231" r="-13744" b="-711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C4E4A77D-52F3-2C4C-AC75-5EC296ECF96E}"/>
                  </a:ext>
                </a:extLst>
              </p:cNvPr>
              <p:cNvSpPr txBox="1"/>
              <p:nvPr/>
            </p:nvSpPr>
            <p:spPr>
              <a:xfrm>
                <a:off x="3412331" y="5424423"/>
                <a:ext cx="2686050" cy="655692"/>
              </a:xfrm>
              <a:prstGeom prst="rect">
                <a:avLst/>
              </a:prstGeom>
              <a:noFill/>
            </p:spPr>
            <p:txBody>
              <a:bodyPr wrap="square" rtlCol="0">
                <a:spAutoFit/>
              </a:bodyPr>
              <a:lstStyle/>
              <a:p>
                <a14:m/>
                <a:endParaRPr lang="en-US" sz="2400" dirty="0"/>
              </a:p>
            </p:txBody>
          </p:sp>
        </mc:Choice>
        <mc:Fallback>
          <p:sp>
            <p:nvSpPr>
              <p:cNvPr id="12" name="TextBox 11">
                <a:extLst>
                  <a:ext uri="{FF2B5EF4-FFF2-40B4-BE49-F238E27FC236}">
                    <a16:creationId xmlns:a16="http://schemas.microsoft.com/office/drawing/2014/main" id="{C4E4A77D-52F3-2C4C-AC75-5EC296ECF96E}"/>
                  </a:ext>
                </a:extLst>
              </p:cNvPr>
              <p:cNvSpPr txBox="1">
                <a:spLocks noRot="1" noChangeAspect="1" noMove="1" noResize="1" noEditPoints="1" noAdjustHandles="1" noChangeArrowheads="1" noChangeShapeType="1" noTextEdit="1"/>
              </p:cNvSpPr>
              <p:nvPr/>
            </p:nvSpPr>
            <p:spPr>
              <a:xfrm>
                <a:off x="3412331" y="5424423"/>
                <a:ext cx="2686050" cy="655692"/>
              </a:xfrm>
              <a:prstGeom prst="rect">
                <a:avLst/>
              </a:prstGeom>
              <a:blipFill>
                <a:blip r:embed="rId6"/>
                <a:stretch>
                  <a:fillRect l="-2358" t="-43396" r="-13679" b="-69811"/>
                </a:stretch>
              </a:blipFill>
            </p:spPr>
            <p:txBody>
              <a:bodyPr/>
              <a:lstStyle/>
              <a:p>
                <a:r>
                  <a:rPr lang="en-US">
                    <a:noFill/>
                  </a:rPr>
                  <a:t> </a:t>
                </a:r>
              </a:p>
            </p:txBody>
          </p:sp>
        </mc:Fallback>
      </mc:AlternateContent>
    </p:spTree>
    <p:extLst>
      <p:ext uri="{BB962C8B-B14F-4D97-AF65-F5344CB8AC3E}">
        <p14:creationId xmlns:p14="http://schemas.microsoft.com/office/powerpoint/2010/main" val="27855139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29F76B1C-E71F-744B-A3E9-0E27A13C9C6C}"/>
                  </a:ext>
                </a:extLst>
              </p:cNvPr>
              <p:cNvSpPr>
                <a:spLocks noGrp="1"/>
              </p:cNvSpPr>
              <p:nvPr>
                <p:ph type="title"/>
              </p:nvPr>
            </p:nvSpPr>
            <p:spPr>
              <a:xfrm>
                <a:off x="523875" y="679450"/>
                <a:ext cx="10515600" cy="1325563"/>
              </a:xfrm>
            </p:spPr>
            <p:txBody>
              <a:bodyPr/>
              <a:lstStyle/>
              <a:p>
                <a:r>
                  <a:rPr lang="en-US" dirty="0">
                    <a:solidFill>
                      <a:schemeClr val="accent2"/>
                    </a:solidFill>
                  </a:rPr>
                  <a:t>Look for a </a:t>
                </a:r>
                <a14:m>
                  <m:oMath xmlns:m="http://schemas.openxmlformats.org/officeDocument/2006/math">
                    <m:r>
                      <a:rPr lang="en-US" i="1">
                        <a:solidFill>
                          <a:schemeClr val="accent2"/>
                        </a:solidFill>
                        <a:latin typeface="Cambria Math" panose="02040503050406030204" pitchFamily="18" charset="0"/>
                      </a:rPr>
                      <m:t>𝑝</m:t>
                    </m:r>
                  </m:oMath>
                </a14:m>
                <a:r>
                  <a:rPr lang="en-US" dirty="0">
                    <a:solidFill>
                      <a:schemeClr val="accent2"/>
                    </a:solidFill>
                  </a:rPr>
                  <a:t> such that </a:t>
                </a:r>
                <a14:m>
                  <m:oMath xmlns:m="http://schemas.openxmlformats.org/officeDocument/2006/math">
                    <m:sSubSup>
                      <m:sSubSupPr>
                        <m:ctrlPr>
                          <a:rPr lang="en-US" i="1">
                            <a:solidFill>
                              <a:schemeClr val="accent2"/>
                            </a:solidFill>
                            <a:latin typeface="Cambria Math" panose="02040503050406030204" pitchFamily="18" charset="0"/>
                          </a:rPr>
                        </m:ctrlPr>
                      </m:sSubSupPr>
                      <m:e>
                        <m:r>
                          <a:rPr lang="en-US" i="1">
                            <a:solidFill>
                              <a:schemeClr val="accent2"/>
                            </a:solidFill>
                            <a:latin typeface="Cambria Math" panose="02040503050406030204" pitchFamily="18" charset="0"/>
                          </a:rPr>
                          <m:t>𝑠</m:t>
                        </m:r>
                      </m:e>
                      <m:sub>
                        <m:r>
                          <a:rPr lang="en-US" i="1">
                            <a:solidFill>
                              <a:schemeClr val="accent2"/>
                            </a:solidFill>
                            <a:latin typeface="Cambria Math" panose="02040503050406030204" pitchFamily="18" charset="0"/>
                          </a:rPr>
                          <m:t>1</m:t>
                        </m:r>
                      </m:sub>
                      <m:sup>
                        <m:r>
                          <a:rPr lang="en-US" i="1">
                            <a:solidFill>
                              <a:schemeClr val="accent2"/>
                            </a:solidFill>
                            <a:latin typeface="Cambria Math" panose="02040503050406030204" pitchFamily="18" charset="0"/>
                          </a:rPr>
                          <m:t>′</m:t>
                        </m:r>
                      </m:sup>
                    </m:sSubSup>
                    <m:r>
                      <a:rPr lang="en-US" i="1">
                        <a:solidFill>
                          <a:schemeClr val="accent2"/>
                        </a:solidFill>
                        <a:latin typeface="Cambria Math" panose="02040503050406030204" pitchFamily="18" charset="0"/>
                      </a:rPr>
                      <m:t>=</m:t>
                    </m:r>
                    <m:sSubSup>
                      <m:sSubSupPr>
                        <m:ctrlPr>
                          <a:rPr lang="en-US" i="1">
                            <a:solidFill>
                              <a:schemeClr val="accent2"/>
                            </a:solidFill>
                            <a:latin typeface="Cambria Math" panose="02040503050406030204" pitchFamily="18" charset="0"/>
                          </a:rPr>
                        </m:ctrlPr>
                      </m:sSubSupPr>
                      <m:e>
                        <m:r>
                          <a:rPr lang="en-US" i="1">
                            <a:solidFill>
                              <a:schemeClr val="accent2"/>
                            </a:solidFill>
                            <a:latin typeface="Cambria Math" panose="02040503050406030204" pitchFamily="18" charset="0"/>
                          </a:rPr>
                          <m:t>𝑠</m:t>
                        </m:r>
                      </m:e>
                      <m:sub>
                        <m:r>
                          <a:rPr lang="en-US" i="1">
                            <a:solidFill>
                              <a:schemeClr val="accent2"/>
                            </a:solidFill>
                            <a:latin typeface="Cambria Math" panose="02040503050406030204" pitchFamily="18" charset="0"/>
                          </a:rPr>
                          <m:t>2</m:t>
                        </m:r>
                      </m:sub>
                      <m:sup>
                        <m:r>
                          <a:rPr lang="en-US" i="1">
                            <a:solidFill>
                              <a:schemeClr val="accent2"/>
                            </a:solidFill>
                            <a:latin typeface="Cambria Math" panose="02040503050406030204" pitchFamily="18" charset="0"/>
                          </a:rPr>
                          <m:t>′</m:t>
                        </m:r>
                      </m:sup>
                    </m:sSubSup>
                  </m:oMath>
                </a14:m>
                <a:br>
                  <a:rPr lang="en-US" dirty="0"/>
                </a:br>
                <a:endParaRPr lang="en-US" dirty="0"/>
              </a:p>
            </p:txBody>
          </p:sp>
        </mc:Choice>
        <mc:Fallback>
          <p:sp>
            <p:nvSpPr>
              <p:cNvPr id="2" name="Title 1">
                <a:extLst>
                  <a:ext uri="{FF2B5EF4-FFF2-40B4-BE49-F238E27FC236}">
                    <a16:creationId xmlns:a16="http://schemas.microsoft.com/office/drawing/2014/main" id="{29F76B1C-E71F-744B-A3E9-0E27A13C9C6C}"/>
                  </a:ext>
                </a:extLst>
              </p:cNvPr>
              <p:cNvSpPr>
                <a:spLocks noGrp="1" noRot="1" noChangeAspect="1" noMove="1" noResize="1" noEditPoints="1" noAdjustHandles="1" noChangeArrowheads="1" noChangeShapeType="1" noTextEdit="1"/>
              </p:cNvSpPr>
              <p:nvPr>
                <p:ph type="title"/>
              </p:nvPr>
            </p:nvSpPr>
            <p:spPr>
              <a:xfrm>
                <a:off x="523875" y="679450"/>
                <a:ext cx="10515600" cy="1325563"/>
              </a:xfrm>
              <a:blipFill>
                <a:blip r:embed="rId2"/>
                <a:stretch>
                  <a:fillRect l="-2292" t="-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B08CA81-95E9-CE44-9087-1B5AC1E0F9BE}"/>
                  </a:ext>
                </a:extLst>
              </p:cNvPr>
              <p:cNvSpPr txBox="1"/>
              <p:nvPr/>
            </p:nvSpPr>
            <p:spPr>
              <a:xfrm>
                <a:off x="266702" y="1776413"/>
                <a:ext cx="5257800" cy="123450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𝑠</m:t>
                          </m:r>
                        </m:e>
                        <m:sub>
                          <m:r>
                            <a:rPr lang="en-US" sz="2800" b="0" i="1" smtClean="0">
                              <a:latin typeface="Cambria Math" panose="02040503050406030204" pitchFamily="18" charset="0"/>
                            </a:rPr>
                            <m:t>1</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 </m:t>
                      </m:r>
                      <m:f>
                        <m:fPr>
                          <m:ctrlPr>
                            <a:rPr lang="en-US" sz="2800" i="1" smtClean="0">
                              <a:latin typeface="Cambria Math" panose="02040503050406030204" pitchFamily="18" charset="0"/>
                            </a:rPr>
                          </m:ctrlPr>
                        </m:fPr>
                        <m:num>
                          <m:r>
                            <a:rPr lang="en-US" sz="2800" i="1">
                              <a:latin typeface="Cambria Math" panose="02040503050406030204" pitchFamily="18" charset="0"/>
                            </a:rPr>
                            <m:t>𝑠</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𝑔</m:t>
                              </m:r>
                            </m:e>
                            <m:sup>
                              <m:d>
                                <m:dPr>
                                  <m:ctrlPr>
                                    <a:rPr lang="en-US" sz="2800" i="1">
                                      <a:latin typeface="Cambria Math" panose="02040503050406030204" pitchFamily="18" charset="0"/>
                                    </a:rPr>
                                  </m:ctrlPr>
                                </m:dPr>
                                <m:e>
                                  <m:r>
                                    <a:rPr lang="en-US" sz="2800" i="1">
                                      <a:latin typeface="Cambria Math" panose="02040503050406030204" pitchFamily="18" charset="0"/>
                                    </a:rPr>
                                    <m:t>𝑝</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𝑝</m:t>
                                      </m:r>
                                    </m:e>
                                    <m:sup>
                                      <m:r>
                                        <a:rPr lang="en-US" sz="2800" i="1">
                                          <a:latin typeface="Cambria Math" panose="02040503050406030204" pitchFamily="18" charset="0"/>
                                        </a:rPr>
                                        <m:t>′</m:t>
                                      </m:r>
                                    </m:sup>
                                  </m:sSup>
                                </m:e>
                              </m:d>
                              <m:nary>
                                <m:naryPr>
                                  <m:chr m:val="∑"/>
                                  <m:supHide m:val="on"/>
                                  <m:ctrlPr>
                                    <a:rPr lang="en-US" sz="2800" i="1">
                                      <a:latin typeface="Cambria Math" panose="02040503050406030204" pitchFamily="18" charset="0"/>
                                    </a:rPr>
                                  </m:ctrlPr>
                                </m:naryPr>
                                <m:sub>
                                  <m:sSub>
                                    <m:sSubPr>
                                      <m:ctrlPr>
                                        <a:rPr lang="en-US" sz="2800" i="1">
                                          <a:latin typeface="Cambria Math" panose="02040503050406030204" pitchFamily="18" charset="0"/>
                                        </a:rPr>
                                      </m:ctrlPr>
                                    </m:sSubPr>
                                    <m:e>
                                      <m:r>
                                        <a:rPr lang="en-US" sz="2800" i="1">
                                          <a:latin typeface="Cambria Math" panose="02040503050406030204" pitchFamily="18" charset="0"/>
                                        </a:rPr>
                                        <m:t>𝑖</m:t>
                                      </m:r>
                                    </m:e>
                                    <m:sub>
                                      <m:r>
                                        <a:rPr lang="en-US" sz="2800" i="1">
                                          <a:latin typeface="Cambria Math" panose="02040503050406030204" pitchFamily="18" charset="0"/>
                                        </a:rPr>
                                        <m:t>1</m:t>
                                      </m:r>
                                    </m:sub>
                                  </m:sSub>
                                </m:sub>
                                <m:sup/>
                                <m:e>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sSub>
                                        <m:sSubPr>
                                          <m:ctrlPr>
                                            <a:rPr lang="en-US" sz="2800" i="1">
                                              <a:latin typeface="Cambria Math" panose="02040503050406030204" pitchFamily="18" charset="0"/>
                                            </a:rPr>
                                          </m:ctrlPr>
                                        </m:sSubPr>
                                        <m:e>
                                          <m:r>
                                            <a:rPr lang="en-US" sz="2800" i="1">
                                              <a:latin typeface="Cambria Math" panose="02040503050406030204" pitchFamily="18" charset="0"/>
                                            </a:rPr>
                                            <m:t>𝑖</m:t>
                                          </m:r>
                                        </m:e>
                                        <m:sub>
                                          <m:r>
                                            <a:rPr lang="en-US" sz="2800" i="1">
                                              <a:latin typeface="Cambria Math" panose="02040503050406030204" pitchFamily="18" charset="0"/>
                                            </a:rPr>
                                            <m:t>1</m:t>
                                          </m:r>
                                        </m:sub>
                                      </m:sSub>
                                    </m:sub>
                                  </m:sSub>
                                </m:e>
                              </m:nary>
                            </m:sup>
                          </m:sSup>
                        </m:num>
                        <m:den>
                          <m:sSup>
                            <m:sSupPr>
                              <m:ctrlPr>
                                <a:rPr lang="en-US" sz="2800" i="1">
                                  <a:latin typeface="Cambria Math" panose="02040503050406030204" pitchFamily="18" charset="0"/>
                                </a:rPr>
                              </m:ctrlPr>
                            </m:sSupPr>
                            <m:e>
                              <m:r>
                                <a:rPr lang="en-US" sz="2800" i="1">
                                  <a:latin typeface="Cambria Math" panose="02040503050406030204" pitchFamily="18" charset="0"/>
                                </a:rPr>
                                <m:t>𝑔</m:t>
                              </m:r>
                            </m:e>
                            <m:sup>
                              <m:nary>
                                <m:naryPr>
                                  <m:chr m:val="∑"/>
                                  <m:supHide m:val="on"/>
                                  <m:ctrlPr>
                                    <a:rPr lang="en-US" sz="2800" i="1">
                                      <a:latin typeface="Cambria Math" panose="02040503050406030204" pitchFamily="18" charset="0"/>
                                    </a:rPr>
                                  </m:ctrlPr>
                                </m:naryPr>
                                <m:sub>
                                  <m:sSub>
                                    <m:sSubPr>
                                      <m:ctrlPr>
                                        <a:rPr lang="en-US" sz="2800" i="1">
                                          <a:latin typeface="Cambria Math" panose="02040503050406030204" pitchFamily="18" charset="0"/>
                                        </a:rPr>
                                      </m:ctrlPr>
                                    </m:sSubPr>
                                    <m:e>
                                      <m:r>
                                        <a:rPr lang="en-US" sz="2800" i="1">
                                          <a:latin typeface="Cambria Math" panose="02040503050406030204" pitchFamily="18" charset="0"/>
                                        </a:rPr>
                                        <m:t>𝑖</m:t>
                                      </m:r>
                                    </m:e>
                                    <m:sub>
                                      <m:r>
                                        <a:rPr lang="en-US" sz="2800" i="1">
                                          <a:latin typeface="Cambria Math" panose="02040503050406030204" pitchFamily="18" charset="0"/>
                                        </a:rPr>
                                        <m:t>1</m:t>
                                      </m:r>
                                    </m:sub>
                                  </m:sSub>
                                </m:sub>
                                <m:sup/>
                                <m:e>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sSub>
                                        <m:sSubPr>
                                          <m:ctrlPr>
                                            <a:rPr lang="en-US" sz="2800" i="1">
                                              <a:latin typeface="Cambria Math" panose="02040503050406030204" pitchFamily="18" charset="0"/>
                                            </a:rPr>
                                          </m:ctrlPr>
                                        </m:sSubPr>
                                        <m:e>
                                          <m:r>
                                            <a:rPr lang="en-US" sz="2800" i="1">
                                              <a:latin typeface="Cambria Math" panose="02040503050406030204" pitchFamily="18" charset="0"/>
                                            </a:rPr>
                                            <m:t>𝑖</m:t>
                                          </m:r>
                                        </m:e>
                                        <m:sub>
                                          <m:r>
                                            <a:rPr lang="en-US" sz="2800" i="1">
                                              <a:latin typeface="Cambria Math" panose="02040503050406030204" pitchFamily="18" charset="0"/>
                                            </a:rPr>
                                            <m:t>1</m:t>
                                          </m:r>
                                        </m:sub>
                                      </m:sSub>
                                    </m:sub>
                                  </m:sSub>
                                  <m:d>
                                    <m:dPr>
                                      <m:ctrlPr>
                                        <a:rPr lang="en-US" sz="2800" i="1">
                                          <a:latin typeface="Cambria Math" panose="02040503050406030204" pitchFamily="18" charset="0"/>
                                        </a:rPr>
                                      </m:ctrlPr>
                                    </m:dPr>
                                    <m:e>
                                      <m:r>
                                        <a:rPr lang="en-US" sz="2800" i="1">
                                          <a:latin typeface="Cambria Math" panose="02040503050406030204" pitchFamily="18" charset="0"/>
                                        </a:rPr>
                                        <m:t>𝑝</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𝑝</m:t>
                                          </m:r>
                                        </m:e>
                                        <m:sup>
                                          <m:r>
                                            <a:rPr lang="en-US" sz="2800" i="1">
                                              <a:latin typeface="Cambria Math" panose="02040503050406030204" pitchFamily="18" charset="0"/>
                                            </a:rPr>
                                            <m:t>′</m:t>
                                          </m:r>
                                        </m:sup>
                                      </m:sSup>
                                    </m:e>
                                  </m:d>
                                </m:e>
                              </m:nary>
                            </m:sup>
                          </m:sSup>
                        </m:den>
                      </m:f>
                    </m:oMath>
                  </m:oMathPara>
                </a14:m>
                <a:endParaRPr lang="en-US" sz="2800" dirty="0"/>
              </a:p>
            </p:txBody>
          </p:sp>
        </mc:Choice>
        <mc:Fallback>
          <p:sp>
            <p:nvSpPr>
              <p:cNvPr id="7" name="TextBox 6">
                <a:extLst>
                  <a:ext uri="{FF2B5EF4-FFF2-40B4-BE49-F238E27FC236}">
                    <a16:creationId xmlns:a16="http://schemas.microsoft.com/office/drawing/2014/main" id="{EB08CA81-95E9-CE44-9087-1B5AC1E0F9BE}"/>
                  </a:ext>
                </a:extLst>
              </p:cNvPr>
              <p:cNvSpPr txBox="1">
                <a:spLocks noRot="1" noChangeAspect="1" noMove="1" noResize="1" noEditPoints="1" noAdjustHandles="1" noChangeArrowheads="1" noChangeShapeType="1" noTextEdit="1"/>
              </p:cNvSpPr>
              <p:nvPr/>
            </p:nvSpPr>
            <p:spPr>
              <a:xfrm>
                <a:off x="266702" y="1776413"/>
                <a:ext cx="5257800" cy="1234505"/>
              </a:xfrm>
              <a:prstGeom prst="rect">
                <a:avLst/>
              </a:prstGeom>
              <a:blipFill>
                <a:blip r:embed="rId3"/>
                <a:stretch>
                  <a:fillRect t="-33673" b="-428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B4456A6-34D0-7C43-9925-899ED45287DF}"/>
                  </a:ext>
                </a:extLst>
              </p:cNvPr>
              <p:cNvSpPr txBox="1"/>
              <p:nvPr/>
            </p:nvSpPr>
            <p:spPr>
              <a:xfrm>
                <a:off x="266702" y="3471456"/>
                <a:ext cx="5257800" cy="127284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𝑠</m:t>
                          </m:r>
                        </m:e>
                        <m:sub>
                          <m:r>
                            <a:rPr lang="en-US" sz="2800" b="0" i="1" smtClean="0">
                              <a:latin typeface="Cambria Math" panose="02040503050406030204" pitchFamily="18" charset="0"/>
                            </a:rPr>
                            <m:t>2</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 </m:t>
                      </m:r>
                      <m:f>
                        <m:fPr>
                          <m:ctrlPr>
                            <a:rPr lang="en-US" sz="2800" i="1" smtClean="0">
                              <a:latin typeface="Cambria Math" panose="02040503050406030204" pitchFamily="18" charset="0"/>
                            </a:rPr>
                          </m:ctrlPr>
                        </m:fPr>
                        <m:num>
                          <m:r>
                            <a:rPr lang="en-US" sz="2800" i="1">
                              <a:latin typeface="Cambria Math" panose="02040503050406030204" pitchFamily="18" charset="0"/>
                            </a:rPr>
                            <m:t>𝑠</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𝑔</m:t>
                              </m:r>
                            </m:e>
                            <m:sup>
                              <m:d>
                                <m:dPr>
                                  <m:ctrlPr>
                                    <a:rPr lang="en-US" sz="2800" i="1">
                                      <a:latin typeface="Cambria Math" panose="02040503050406030204" pitchFamily="18" charset="0"/>
                                    </a:rPr>
                                  </m:ctrlPr>
                                </m:dPr>
                                <m:e>
                                  <m:r>
                                    <a:rPr lang="en-US" sz="2800" i="1">
                                      <a:latin typeface="Cambria Math" panose="02040503050406030204" pitchFamily="18" charset="0"/>
                                    </a:rPr>
                                    <m:t>𝑝</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𝑝</m:t>
                                      </m:r>
                                    </m:e>
                                    <m:sup>
                                      <m:r>
                                        <a:rPr lang="en-US" sz="2800" i="1">
                                          <a:latin typeface="Cambria Math" panose="02040503050406030204" pitchFamily="18" charset="0"/>
                                        </a:rPr>
                                        <m:t>′</m:t>
                                      </m:r>
                                    </m:sup>
                                  </m:sSup>
                                </m:e>
                              </m:d>
                              <m:nary>
                                <m:naryPr>
                                  <m:chr m:val="∑"/>
                                  <m:supHide m:val="on"/>
                                  <m:ctrlPr>
                                    <a:rPr lang="en-US" sz="2800" i="1">
                                      <a:latin typeface="Cambria Math" panose="02040503050406030204" pitchFamily="18" charset="0"/>
                                    </a:rPr>
                                  </m:ctrlPr>
                                </m:naryPr>
                                <m:sub>
                                  <m:sSub>
                                    <m:sSubPr>
                                      <m:ctrlPr>
                                        <a:rPr lang="en-US" sz="2800" i="1">
                                          <a:latin typeface="Cambria Math" panose="02040503050406030204" pitchFamily="18" charset="0"/>
                                        </a:rPr>
                                      </m:ctrlPr>
                                    </m:sSubPr>
                                    <m:e>
                                      <m:r>
                                        <a:rPr lang="en-US" sz="2800" i="1">
                                          <a:latin typeface="Cambria Math" panose="02040503050406030204" pitchFamily="18" charset="0"/>
                                        </a:rPr>
                                        <m:t>𝑖</m:t>
                                      </m:r>
                                    </m:e>
                                    <m:sub>
                                      <m:r>
                                        <a:rPr lang="en-US" sz="2800" b="0" i="1" smtClean="0">
                                          <a:latin typeface="Cambria Math" panose="02040503050406030204" pitchFamily="18" charset="0"/>
                                        </a:rPr>
                                        <m:t>2</m:t>
                                      </m:r>
                                    </m:sub>
                                  </m:sSub>
                                </m:sub>
                                <m:sup/>
                                <m:e>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sSub>
                                        <m:sSubPr>
                                          <m:ctrlPr>
                                            <a:rPr lang="en-US" sz="2800" i="1">
                                              <a:latin typeface="Cambria Math" panose="02040503050406030204" pitchFamily="18" charset="0"/>
                                            </a:rPr>
                                          </m:ctrlPr>
                                        </m:sSubPr>
                                        <m:e>
                                          <m:r>
                                            <a:rPr lang="en-US" sz="2800" i="1">
                                              <a:latin typeface="Cambria Math" panose="02040503050406030204" pitchFamily="18" charset="0"/>
                                            </a:rPr>
                                            <m:t>𝑖</m:t>
                                          </m:r>
                                        </m:e>
                                        <m:sub>
                                          <m:r>
                                            <a:rPr lang="en-US" sz="2800" b="0" i="1" smtClean="0">
                                              <a:latin typeface="Cambria Math" panose="02040503050406030204" pitchFamily="18" charset="0"/>
                                            </a:rPr>
                                            <m:t>2</m:t>
                                          </m:r>
                                        </m:sub>
                                      </m:sSub>
                                    </m:sub>
                                  </m:sSub>
                                </m:e>
                              </m:nary>
                            </m:sup>
                          </m:sSup>
                        </m:num>
                        <m:den>
                          <m:sSup>
                            <m:sSupPr>
                              <m:ctrlPr>
                                <a:rPr lang="en-US" sz="2800" i="1">
                                  <a:latin typeface="Cambria Math" panose="02040503050406030204" pitchFamily="18" charset="0"/>
                                </a:rPr>
                              </m:ctrlPr>
                            </m:sSupPr>
                            <m:e>
                              <m:r>
                                <a:rPr lang="en-US" sz="2800" i="1">
                                  <a:latin typeface="Cambria Math" panose="02040503050406030204" pitchFamily="18" charset="0"/>
                                </a:rPr>
                                <m:t>𝑔</m:t>
                              </m:r>
                            </m:e>
                            <m:sup>
                              <m:nary>
                                <m:naryPr>
                                  <m:chr m:val="∑"/>
                                  <m:supHide m:val="on"/>
                                  <m:ctrlPr>
                                    <a:rPr lang="en-US" sz="2800" i="1">
                                      <a:latin typeface="Cambria Math" panose="02040503050406030204" pitchFamily="18" charset="0"/>
                                    </a:rPr>
                                  </m:ctrlPr>
                                </m:naryPr>
                                <m:sub>
                                  <m:sSub>
                                    <m:sSubPr>
                                      <m:ctrlPr>
                                        <a:rPr lang="en-US" sz="2800" i="1">
                                          <a:latin typeface="Cambria Math" panose="02040503050406030204" pitchFamily="18" charset="0"/>
                                        </a:rPr>
                                      </m:ctrlPr>
                                    </m:sSubPr>
                                    <m:e>
                                      <m:r>
                                        <a:rPr lang="en-US" sz="2800" i="1">
                                          <a:latin typeface="Cambria Math" panose="02040503050406030204" pitchFamily="18" charset="0"/>
                                        </a:rPr>
                                        <m:t>𝑖</m:t>
                                      </m:r>
                                    </m:e>
                                    <m:sub>
                                      <m:r>
                                        <a:rPr lang="en-US" sz="2800" b="0" i="1" smtClean="0">
                                          <a:latin typeface="Cambria Math" panose="02040503050406030204" pitchFamily="18" charset="0"/>
                                        </a:rPr>
                                        <m:t>2</m:t>
                                      </m:r>
                                    </m:sub>
                                  </m:sSub>
                                </m:sub>
                                <m:sup/>
                                <m:e>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sSub>
                                        <m:sSubPr>
                                          <m:ctrlPr>
                                            <a:rPr lang="en-US" sz="2800" i="1">
                                              <a:latin typeface="Cambria Math" panose="02040503050406030204" pitchFamily="18" charset="0"/>
                                            </a:rPr>
                                          </m:ctrlPr>
                                        </m:sSubPr>
                                        <m:e>
                                          <m:r>
                                            <a:rPr lang="en-US" sz="2800" i="1">
                                              <a:latin typeface="Cambria Math" panose="02040503050406030204" pitchFamily="18" charset="0"/>
                                            </a:rPr>
                                            <m:t>𝑖</m:t>
                                          </m:r>
                                        </m:e>
                                        <m:sub>
                                          <m:r>
                                            <a:rPr lang="en-US" sz="2800" b="0" i="1" smtClean="0">
                                              <a:latin typeface="Cambria Math" panose="02040503050406030204" pitchFamily="18" charset="0"/>
                                            </a:rPr>
                                            <m:t>2</m:t>
                                          </m:r>
                                        </m:sub>
                                      </m:sSub>
                                    </m:sub>
                                  </m:sSub>
                                  <m:d>
                                    <m:dPr>
                                      <m:ctrlPr>
                                        <a:rPr lang="en-US" sz="2800" i="1">
                                          <a:latin typeface="Cambria Math" panose="02040503050406030204" pitchFamily="18" charset="0"/>
                                        </a:rPr>
                                      </m:ctrlPr>
                                    </m:dPr>
                                    <m:e>
                                      <m:r>
                                        <a:rPr lang="en-US" sz="2800" i="1">
                                          <a:latin typeface="Cambria Math" panose="02040503050406030204" pitchFamily="18" charset="0"/>
                                        </a:rPr>
                                        <m:t>𝑝</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𝑝</m:t>
                                          </m:r>
                                        </m:e>
                                        <m:sup>
                                          <m:r>
                                            <a:rPr lang="en-US" sz="2800" i="1">
                                              <a:latin typeface="Cambria Math" panose="02040503050406030204" pitchFamily="18" charset="0"/>
                                            </a:rPr>
                                            <m:t>′</m:t>
                                          </m:r>
                                        </m:sup>
                                      </m:sSup>
                                    </m:e>
                                  </m:d>
                                </m:e>
                              </m:nary>
                            </m:sup>
                          </m:sSup>
                        </m:den>
                      </m:f>
                    </m:oMath>
                  </m:oMathPara>
                </a14:m>
                <a:endParaRPr lang="en-US" sz="2800" dirty="0"/>
              </a:p>
            </p:txBody>
          </p:sp>
        </mc:Choice>
        <mc:Fallback>
          <p:sp>
            <p:nvSpPr>
              <p:cNvPr id="8" name="TextBox 7">
                <a:extLst>
                  <a:ext uri="{FF2B5EF4-FFF2-40B4-BE49-F238E27FC236}">
                    <a16:creationId xmlns:a16="http://schemas.microsoft.com/office/drawing/2014/main" id="{1B4456A6-34D0-7C43-9925-899ED45287DF}"/>
                  </a:ext>
                </a:extLst>
              </p:cNvPr>
              <p:cNvSpPr txBox="1">
                <a:spLocks noRot="1" noChangeAspect="1" noMove="1" noResize="1" noEditPoints="1" noAdjustHandles="1" noChangeArrowheads="1" noChangeShapeType="1" noTextEdit="1"/>
              </p:cNvSpPr>
              <p:nvPr/>
            </p:nvSpPr>
            <p:spPr>
              <a:xfrm>
                <a:off x="266702" y="3471456"/>
                <a:ext cx="5257800" cy="1272849"/>
              </a:xfrm>
              <a:prstGeom prst="rect">
                <a:avLst/>
              </a:prstGeom>
              <a:blipFill>
                <a:blip r:embed="rId4"/>
                <a:stretch>
                  <a:fillRect t="-32353" b="-382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4DE85DD-D028-AF43-BDF2-D42B95E1BD47}"/>
                  </a:ext>
                </a:extLst>
              </p:cNvPr>
              <p:cNvSpPr txBox="1"/>
              <p:nvPr/>
            </p:nvSpPr>
            <p:spPr>
              <a:xfrm>
                <a:off x="648891" y="5672138"/>
                <a:ext cx="10265568" cy="523220"/>
              </a:xfrm>
              <a:prstGeom prst="rect">
                <a:avLst/>
              </a:prstGeom>
              <a:noFill/>
            </p:spPr>
            <p:txBody>
              <a:bodyPr wrap="square" rtlCol="0">
                <a:spAutoFit/>
              </a:bodyPr>
              <a:lstStyle/>
              <a:p>
                <a:r>
                  <a:rPr lang="en-US" sz="2800" dirty="0"/>
                  <a:t>Using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h</m:t>
                        </m:r>
                      </m:e>
                      <m:sup>
                        <m:r>
                          <a:rPr lang="en-US" sz="2800" b="0" i="1" smtClean="0">
                            <a:latin typeface="Cambria Math" panose="02040503050406030204" pitchFamily="18" charset="0"/>
                          </a:rPr>
                          <m:t>𝑝</m:t>
                        </m:r>
                      </m:sup>
                    </m:sSup>
                  </m:oMath>
                </a14:m>
                <a:r>
                  <a:rPr lang="en-US" sz="2800" dirty="0"/>
                  <a:t> instead of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𝑔</m:t>
                        </m:r>
                      </m:e>
                      <m:sup>
                        <m:r>
                          <a:rPr lang="en-US" sz="2800" b="0" i="1" smtClean="0">
                            <a:latin typeface="Cambria Math" panose="02040503050406030204" pitchFamily="18" charset="0"/>
                          </a:rPr>
                          <m:t>𝑝</m:t>
                        </m:r>
                      </m:sup>
                    </m:sSup>
                  </m:oMath>
                </a14:m>
                <a:r>
                  <a:rPr lang="en-US" sz="2800" dirty="0"/>
                  <a:t> protects the protocol from such an attack.</a:t>
                </a:r>
              </a:p>
            </p:txBody>
          </p:sp>
        </mc:Choice>
        <mc:Fallback>
          <p:sp>
            <p:nvSpPr>
              <p:cNvPr id="9" name="TextBox 8">
                <a:extLst>
                  <a:ext uri="{FF2B5EF4-FFF2-40B4-BE49-F238E27FC236}">
                    <a16:creationId xmlns:a16="http://schemas.microsoft.com/office/drawing/2014/main" id="{A4DE85DD-D028-AF43-BDF2-D42B95E1BD47}"/>
                  </a:ext>
                </a:extLst>
              </p:cNvPr>
              <p:cNvSpPr txBox="1">
                <a:spLocks noRot="1" noChangeAspect="1" noMove="1" noResize="1" noEditPoints="1" noAdjustHandles="1" noChangeArrowheads="1" noChangeShapeType="1" noTextEdit="1"/>
              </p:cNvSpPr>
              <p:nvPr/>
            </p:nvSpPr>
            <p:spPr>
              <a:xfrm>
                <a:off x="648891" y="5672138"/>
                <a:ext cx="10265568" cy="523220"/>
              </a:xfrm>
              <a:prstGeom prst="rect">
                <a:avLst/>
              </a:prstGeom>
              <a:blipFill>
                <a:blip r:embed="rId5"/>
                <a:stretch>
                  <a:fillRect l="-1112" t="-11905" b="-28571"/>
                </a:stretch>
              </a:blipFill>
            </p:spPr>
            <p:txBody>
              <a:bodyPr/>
              <a:lstStyle/>
              <a:p>
                <a:r>
                  <a:rPr lang="en-US">
                    <a:noFill/>
                  </a:rPr>
                  <a:t> </a:t>
                </a:r>
              </a:p>
            </p:txBody>
          </p:sp>
        </mc:Fallback>
      </mc:AlternateContent>
    </p:spTree>
    <p:extLst>
      <p:ext uri="{BB962C8B-B14F-4D97-AF65-F5344CB8AC3E}">
        <p14:creationId xmlns:p14="http://schemas.microsoft.com/office/powerpoint/2010/main" val="39041956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A513-D090-684A-A3F1-DAD30F928C95}"/>
              </a:ext>
            </a:extLst>
          </p:cNvPr>
          <p:cNvSpPr>
            <a:spLocks noGrp="1"/>
          </p:cNvSpPr>
          <p:nvPr>
            <p:ph type="title"/>
          </p:nvPr>
        </p:nvSpPr>
        <p:spPr/>
        <p:txBody>
          <a:bodyPr/>
          <a:lstStyle/>
          <a:p>
            <a:r>
              <a:rPr lang="en-US" dirty="0">
                <a:solidFill>
                  <a:schemeClr val="accent2"/>
                </a:solidFill>
              </a:rPr>
              <a:t>Attacks</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E38119F-F2C7-BA4F-9241-54EACAADD672}"/>
                  </a:ext>
                </a:extLst>
              </p:cNvPr>
              <p:cNvSpPr txBox="1"/>
              <p:nvPr/>
            </p:nvSpPr>
            <p:spPr>
              <a:xfrm>
                <a:off x="600076" y="2157412"/>
                <a:ext cx="5999744" cy="495905"/>
              </a:xfrm>
              <a:prstGeom prst="rect">
                <a:avLst/>
              </a:prstGeom>
              <a:noFill/>
            </p:spPr>
            <p:txBody>
              <a:bodyPr wrap="square" rtlCol="0">
                <a:spAutoFit/>
              </a:bodyPr>
              <a:lstStyle/>
              <a:p>
                <a:r>
                  <a:rPr lang="en-US" sz="2400" dirty="0"/>
                  <a:t>1.  Eavesdropping on  </a:t>
                </a:r>
                <a14:m>
                  <m:oMath xmlns:m="http://schemas.openxmlformats.org/officeDocument/2006/math">
                    <m:sSub>
                      <m:sSubPr>
                        <m:ctrlPr>
                          <a:rPr lang="en-US" sz="2400" b="0" i="0" smtClean="0">
                            <a:latin typeface="Cambria Math" panose="02040503050406030204" pitchFamily="18" charset="0"/>
                          </a:rPr>
                        </m:ctrlPr>
                      </m:sSubPr>
                      <m:e>
                        <m:r>
                          <m:rPr>
                            <m:sty m:val="p"/>
                          </m:rPr>
                          <a:rPr lang="en-US" sz="2400" b="0" i="0" smtClean="0">
                            <a:latin typeface="Cambria Math" panose="02040503050406030204" pitchFamily="18" charset="0"/>
                          </a:rPr>
                          <m:t>z</m:t>
                        </m:r>
                      </m:e>
                      <m:sub>
                        <m:r>
                          <m:rPr>
                            <m:sty m:val="p"/>
                          </m:rPr>
                          <a:rPr lang="en-US" sz="2400" b="0" i="0" smtClean="0">
                            <a:latin typeface="Cambria Math" panose="02040503050406030204" pitchFamily="18" charset="0"/>
                          </a:rPr>
                          <m:t>j</m:t>
                        </m:r>
                      </m:sub>
                    </m:sSub>
                    <m:r>
                      <a:rPr lang="en-US" sz="2400" b="0" i="0" smtClean="0">
                        <a:latin typeface="Cambria Math" panose="02040503050406030204" pitchFamily="18" charset="0"/>
                      </a:rPr>
                      <m:t>′</m:t>
                    </m:r>
                    <m:r>
                      <a:rPr lang="en-US" sz="2400" b="0" i="1" smtClean="0">
                        <a:latin typeface="Cambria Math" panose="02040503050406030204" pitchFamily="18" charset="0"/>
                      </a:rPr>
                      <m:t>𝑠</m:t>
                    </m:r>
                  </m:oMath>
                </a14:m>
                <a:r>
                  <a:rPr lang="en-US" sz="2400" dirty="0"/>
                  <a:t>. </a:t>
                </a:r>
              </a:p>
            </p:txBody>
          </p:sp>
        </mc:Choice>
        <mc:Fallback>
          <p:sp>
            <p:nvSpPr>
              <p:cNvPr id="4" name="TextBox 3">
                <a:extLst>
                  <a:ext uri="{FF2B5EF4-FFF2-40B4-BE49-F238E27FC236}">
                    <a16:creationId xmlns:a16="http://schemas.microsoft.com/office/drawing/2014/main" id="{CE38119F-F2C7-BA4F-9241-54EACAADD672}"/>
                  </a:ext>
                </a:extLst>
              </p:cNvPr>
              <p:cNvSpPr txBox="1">
                <a:spLocks noRot="1" noChangeAspect="1" noMove="1" noResize="1" noEditPoints="1" noAdjustHandles="1" noChangeArrowheads="1" noChangeShapeType="1" noTextEdit="1"/>
              </p:cNvSpPr>
              <p:nvPr/>
            </p:nvSpPr>
            <p:spPr>
              <a:xfrm>
                <a:off x="600076" y="2157412"/>
                <a:ext cx="5999744" cy="495905"/>
              </a:xfrm>
              <a:prstGeom prst="rect">
                <a:avLst/>
              </a:prstGeom>
              <a:blipFill>
                <a:blip r:embed="rId2"/>
                <a:stretch>
                  <a:fillRect l="-1477" t="-5000"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8567C0C-2E8D-B846-8058-C286A2F028E9}"/>
                  </a:ext>
                </a:extLst>
              </p:cNvPr>
              <p:cNvSpPr txBox="1"/>
              <p:nvPr/>
            </p:nvSpPr>
            <p:spPr>
              <a:xfrm>
                <a:off x="1557337" y="2843214"/>
                <a:ext cx="8143876" cy="865237"/>
              </a:xfrm>
              <a:prstGeom prst="rect">
                <a:avLst/>
              </a:prstGeom>
              <a:noFill/>
            </p:spPr>
            <p:txBody>
              <a:bodyPr wrap="square" rtlCol="0">
                <a:spAutoFit/>
              </a:bodyPr>
              <a:lstStyle/>
              <a:p>
                <a:r>
                  <a:rPr lang="en-US" sz="2400" dirty="0">
                    <a:solidFill>
                      <a:schemeClr val="accent1">
                        <a:lumMod val="60000"/>
                        <a:lumOff val="40000"/>
                      </a:schemeClr>
                    </a:solidFill>
                  </a:rPr>
                  <a:t>Solution: </a:t>
                </a:r>
                <a:r>
                  <a:rPr lang="en-US" sz="2400" dirty="0"/>
                  <a:t>The user can generate a public-private key pair.  The servers can then use the public key to encrypt their values of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panose="02040503050406030204" pitchFamily="18" charset="0"/>
                          </a:rPr>
                          <m:t>z</m:t>
                        </m:r>
                      </m:e>
                      <m:sub>
                        <m:r>
                          <m:rPr>
                            <m:sty m:val="p"/>
                          </m:rPr>
                          <a:rPr lang="en-US" sz="2400">
                            <a:latin typeface="Cambria Math" panose="02040503050406030204" pitchFamily="18" charset="0"/>
                          </a:rPr>
                          <m:t>j</m:t>
                        </m:r>
                      </m:sub>
                    </m:sSub>
                    <m:r>
                      <a:rPr lang="en-US" sz="2400" b="0" i="1" smtClean="0">
                        <a:latin typeface="Cambria Math" panose="02040503050406030204" pitchFamily="18" charset="0"/>
                      </a:rPr>
                      <m:t>.</m:t>
                    </m:r>
                  </m:oMath>
                </a14:m>
                <a:endParaRPr lang="en-US" sz="2400" dirty="0"/>
              </a:p>
            </p:txBody>
          </p:sp>
        </mc:Choice>
        <mc:Fallback>
          <p:sp>
            <p:nvSpPr>
              <p:cNvPr id="5" name="TextBox 4">
                <a:extLst>
                  <a:ext uri="{FF2B5EF4-FFF2-40B4-BE49-F238E27FC236}">
                    <a16:creationId xmlns:a16="http://schemas.microsoft.com/office/drawing/2014/main" id="{48567C0C-2E8D-B846-8058-C286A2F028E9}"/>
                  </a:ext>
                </a:extLst>
              </p:cNvPr>
              <p:cNvSpPr txBox="1">
                <a:spLocks noRot="1" noChangeAspect="1" noMove="1" noResize="1" noEditPoints="1" noAdjustHandles="1" noChangeArrowheads="1" noChangeShapeType="1" noTextEdit="1"/>
              </p:cNvSpPr>
              <p:nvPr/>
            </p:nvSpPr>
            <p:spPr>
              <a:xfrm>
                <a:off x="1557337" y="2843214"/>
                <a:ext cx="8143876" cy="865237"/>
              </a:xfrm>
              <a:prstGeom prst="rect">
                <a:avLst/>
              </a:prstGeom>
              <a:blipFill>
                <a:blip r:embed="rId3"/>
                <a:stretch>
                  <a:fillRect l="-1090" t="-5797" b="-115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6D97823-71A1-E444-AFEC-43568CB93D49}"/>
                  </a:ext>
                </a:extLst>
              </p:cNvPr>
              <p:cNvSpPr txBox="1"/>
              <p:nvPr/>
            </p:nvSpPr>
            <p:spPr>
              <a:xfrm>
                <a:off x="600076" y="4001446"/>
                <a:ext cx="9101137" cy="859531"/>
              </a:xfrm>
              <a:prstGeom prst="rect">
                <a:avLst/>
              </a:prstGeom>
              <a:noFill/>
            </p:spPr>
            <p:txBody>
              <a:bodyPr wrap="square" rtlCol="0">
                <a:spAutoFit/>
              </a:bodyPr>
              <a:lstStyle/>
              <a:p>
                <a:r>
                  <a:rPr lang="en-US" sz="2400" dirty="0"/>
                  <a:t>2. Randomization of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ea typeface="Cambria Math" panose="02040503050406030204" pitchFamily="18" charset="0"/>
                              </a:rPr>
                              <m:t>~</m:t>
                            </m:r>
                          </m:sup>
                        </m:sSup>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ea typeface="Cambria Math" panose="02040503050406030204" pitchFamily="18" charset="0"/>
                              </a:rPr>
                              <m:t>~</m:t>
                            </m:r>
                          </m:sup>
                        </m:sSup>
                      </m:sub>
                    </m:sSub>
                    <m:r>
                      <a:rPr lang="en-US" sz="2400" b="0" i="1" smtClean="0">
                        <a:latin typeface="Cambria Math" panose="02040503050406030204" pitchFamily="18" charset="0"/>
                      </a:rPr>
                      <m:t>)</m:t>
                    </m:r>
                  </m:oMath>
                </a14:m>
                <a:r>
                  <a:rPr lang="en-US" sz="2400" dirty="0"/>
                  <a:t>, ensuring that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rPr>
                          <m:t>′</m:t>
                        </m:r>
                      </m:sup>
                    </m:sSup>
                  </m:oMath>
                </a14:m>
                <a:r>
                  <a:rPr lang="en-US" sz="2400" dirty="0"/>
                  <a:t>, without the knowledge of </a:t>
                </a:r>
                <a14:m>
                  <m:oMath xmlns:m="http://schemas.openxmlformats.org/officeDocument/2006/math">
                    <m:r>
                      <a:rPr lang="en-US" sz="2400" b="0" i="1" smtClean="0">
                        <a:latin typeface="Cambria Math" panose="02040503050406030204" pitchFamily="18" charset="0"/>
                      </a:rPr>
                      <m:t>𝑝</m:t>
                    </m:r>
                  </m:oMath>
                </a14:m>
                <a:r>
                  <a:rPr lang="en-US" sz="2400" dirty="0"/>
                  <a:t>.</a:t>
                </a:r>
              </a:p>
            </p:txBody>
          </p:sp>
        </mc:Choice>
        <mc:Fallback>
          <p:sp>
            <p:nvSpPr>
              <p:cNvPr id="6" name="TextBox 5">
                <a:extLst>
                  <a:ext uri="{FF2B5EF4-FFF2-40B4-BE49-F238E27FC236}">
                    <a16:creationId xmlns:a16="http://schemas.microsoft.com/office/drawing/2014/main" id="{E6D97823-71A1-E444-AFEC-43568CB93D49}"/>
                  </a:ext>
                </a:extLst>
              </p:cNvPr>
              <p:cNvSpPr txBox="1">
                <a:spLocks noRot="1" noChangeAspect="1" noMove="1" noResize="1" noEditPoints="1" noAdjustHandles="1" noChangeArrowheads="1" noChangeShapeType="1" noTextEdit="1"/>
              </p:cNvSpPr>
              <p:nvPr/>
            </p:nvSpPr>
            <p:spPr>
              <a:xfrm>
                <a:off x="600076" y="4001446"/>
                <a:ext cx="9101137" cy="859531"/>
              </a:xfrm>
              <a:prstGeom prst="rect">
                <a:avLst/>
              </a:prstGeom>
              <a:blipFill>
                <a:blip r:embed="rId4"/>
                <a:stretch>
                  <a:fillRect l="-975" t="-2899" b="-1449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09E7E91-6866-6040-B742-9DD67498B1C3}"/>
                  </a:ext>
                </a:extLst>
              </p:cNvPr>
              <p:cNvSpPr txBox="1"/>
              <p:nvPr/>
            </p:nvSpPr>
            <p:spPr>
              <a:xfrm>
                <a:off x="1871663" y="5153972"/>
                <a:ext cx="7829550" cy="885948"/>
              </a:xfrm>
              <a:prstGeom prst="rect">
                <a:avLst/>
              </a:prstGeom>
              <a:noFill/>
            </p:spPr>
            <p:txBody>
              <a:bodyPr wrap="square" rtlCol="0">
                <a:spAutoFit/>
              </a:bodyPr>
              <a:lstStyle/>
              <a:p>
                <a:r>
                  <a:rPr lang="en-US" sz="2400" dirty="0">
                    <a:solidFill>
                      <a:schemeClr val="accent1">
                        <a:lumMod val="60000"/>
                        <a:lumOff val="40000"/>
                      </a:schemeClr>
                    </a:solidFill>
                  </a:rPr>
                  <a:t>Solution: </a:t>
                </a:r>
                <a:r>
                  <a:rPr lang="en-US" sz="2400" dirty="0"/>
                  <a:t>Use zero knowledge proofs to prove the knowledge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ea typeface="Cambria Math" panose="02040503050406030204" pitchFamily="18" charset="0"/>
                              </a:rPr>
                              <m:t>~</m:t>
                            </m:r>
                          </m:sup>
                        </m:sSup>
                      </m:sub>
                    </m:sSub>
                  </m:oMath>
                </a14:m>
                <a:r>
                  <a:rPr lang="en-US" sz="2400" dirty="0"/>
                  <a:t> and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𝑝</m:t>
                        </m:r>
                      </m:e>
                      <m:sup>
                        <m:r>
                          <a:rPr lang="en-US" sz="2400" b="0" i="1" smtClean="0">
                            <a:latin typeface="Cambria Math" panose="02040503050406030204" pitchFamily="18" charset="0"/>
                            <a:ea typeface="Cambria Math" panose="02040503050406030204" pitchFamily="18" charset="0"/>
                          </a:rPr>
                          <m:t>~</m:t>
                        </m:r>
                      </m:sup>
                    </m:sSup>
                  </m:oMath>
                </a14:m>
                <a:r>
                  <a:rPr lang="en-US" sz="2400" dirty="0"/>
                  <a:t> such that </a:t>
                </a:r>
                <a14:m>
                  <m:oMath xmlns:m="http://schemas.openxmlformats.org/officeDocument/2006/math">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ea typeface="Cambria Math" panose="02040503050406030204" pitchFamily="18" charset="0"/>
                                  </a:rPr>
                                  <m:t>~</m:t>
                                </m:r>
                              </m:sup>
                            </m:sSup>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𝑑</m:t>
                            </m:r>
                          </m:e>
                          <m:sub>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ea typeface="Cambria Math" panose="02040503050406030204" pitchFamily="18" charset="0"/>
                                  </a:rPr>
                                  <m:t>~</m:t>
                                </m:r>
                              </m:sup>
                            </m:sSup>
                          </m:sub>
                        </m:sSub>
                      </m:e>
                    </m:d>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𝑔</m:t>
                        </m:r>
                      </m:e>
                      <m:sup>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ea typeface="Cambria Math" panose="02040503050406030204" pitchFamily="18" charset="0"/>
                                  </a:rPr>
                                  <m:t>~</m:t>
                                </m:r>
                              </m:sup>
                            </m:sSup>
                          </m:sub>
                        </m:sSub>
                        <m:r>
                          <a:rPr lang="en-US" sz="2400" b="0" i="1" smtClean="0">
                            <a:latin typeface="Cambria Math" panose="02040503050406030204" pitchFamily="18" charset="0"/>
                            <a:ea typeface="Cambria Math" panose="02040503050406030204" pitchFamily="18" charset="0"/>
                          </a:rPr>
                          <m:t> </m:t>
                        </m:r>
                      </m:sup>
                    </m:sSup>
                    <m:r>
                      <a:rPr lang="en-US" sz="2400" b="0" i="1" smtClean="0">
                        <a:latin typeface="Cambria Math" panose="02040503050406030204" pitchFamily="18" charset="0"/>
                        <a:ea typeface="Cambria Math" panose="02040503050406030204" pitchFamily="18" charset="0"/>
                      </a:rPr>
                      <m:t>, </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𝑦</m:t>
                        </m:r>
                      </m:e>
                      <m:sup>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ea typeface="Cambria Math" panose="02040503050406030204" pitchFamily="18" charset="0"/>
                                  </a:rPr>
                                  <m:t>~</m:t>
                                </m:r>
                              </m:sup>
                            </m:sSup>
                          </m:sub>
                        </m:sSub>
                      </m:sup>
                    </m:sSup>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h</m:t>
                        </m:r>
                      </m:e>
                      <m:sup>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𝑝</m:t>
                            </m:r>
                          </m:e>
                          <m:sup>
                            <m:r>
                              <a:rPr lang="en-US" sz="2400" i="1">
                                <a:latin typeface="Cambria Math" panose="02040503050406030204" pitchFamily="18" charset="0"/>
                                <a:ea typeface="Cambria Math" panose="02040503050406030204" pitchFamily="18" charset="0"/>
                              </a:rPr>
                              <m:t>~</m:t>
                            </m:r>
                          </m:sup>
                        </m:sSup>
                      </m:sup>
                    </m:sSup>
                    <m:r>
                      <a:rPr lang="en-US" sz="2400" b="0" i="1" smtClean="0">
                        <a:latin typeface="Cambria Math" panose="02040503050406030204" pitchFamily="18" charset="0"/>
                        <a:ea typeface="Cambria Math" panose="02040503050406030204" pitchFamily="18" charset="0"/>
                      </a:rPr>
                      <m:t>)</m:t>
                    </m:r>
                  </m:oMath>
                </a14:m>
                <a:endParaRPr lang="en-US" sz="2400" dirty="0"/>
              </a:p>
            </p:txBody>
          </p:sp>
        </mc:Choice>
        <mc:Fallback>
          <p:sp>
            <p:nvSpPr>
              <p:cNvPr id="7" name="TextBox 6">
                <a:extLst>
                  <a:ext uri="{FF2B5EF4-FFF2-40B4-BE49-F238E27FC236}">
                    <a16:creationId xmlns:a16="http://schemas.microsoft.com/office/drawing/2014/main" id="{B09E7E91-6866-6040-B742-9DD67498B1C3}"/>
                  </a:ext>
                </a:extLst>
              </p:cNvPr>
              <p:cNvSpPr txBox="1">
                <a:spLocks noRot="1" noChangeAspect="1" noMove="1" noResize="1" noEditPoints="1" noAdjustHandles="1" noChangeArrowheads="1" noChangeShapeType="1" noTextEdit="1"/>
              </p:cNvSpPr>
              <p:nvPr/>
            </p:nvSpPr>
            <p:spPr>
              <a:xfrm>
                <a:off x="1871663" y="5153972"/>
                <a:ext cx="7829550" cy="885948"/>
              </a:xfrm>
              <a:prstGeom prst="rect">
                <a:avLst/>
              </a:prstGeom>
              <a:blipFill>
                <a:blip r:embed="rId5"/>
                <a:stretch>
                  <a:fillRect l="-1133" t="-5634" r="-324" b="-11268"/>
                </a:stretch>
              </a:blipFill>
            </p:spPr>
            <p:txBody>
              <a:bodyPr/>
              <a:lstStyle/>
              <a:p>
                <a:r>
                  <a:rPr lang="en-US">
                    <a:noFill/>
                  </a:rPr>
                  <a:t> </a:t>
                </a:r>
              </a:p>
            </p:txBody>
          </p:sp>
        </mc:Fallback>
      </mc:AlternateContent>
    </p:spTree>
    <p:extLst>
      <p:ext uri="{BB962C8B-B14F-4D97-AF65-F5344CB8AC3E}">
        <p14:creationId xmlns:p14="http://schemas.microsoft.com/office/powerpoint/2010/main" val="3925587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22519-A66F-1245-9F46-8FCB7A00B4E6}"/>
              </a:ext>
            </a:extLst>
          </p:cNvPr>
          <p:cNvSpPr>
            <a:spLocks noGrp="1"/>
          </p:cNvSpPr>
          <p:nvPr>
            <p:ph type="title"/>
          </p:nvPr>
        </p:nvSpPr>
        <p:spPr/>
        <p:txBody>
          <a:bodyPr/>
          <a:lstStyle/>
          <a:p>
            <a:r>
              <a:rPr lang="en-US" dirty="0">
                <a:solidFill>
                  <a:schemeClr val="accent2"/>
                </a:solidFill>
              </a:rPr>
              <a:t>Suggested Improvements</a:t>
            </a:r>
          </a:p>
        </p:txBody>
      </p:sp>
      <p:sp>
        <p:nvSpPr>
          <p:cNvPr id="4" name="TextBox 3">
            <a:extLst>
              <a:ext uri="{FF2B5EF4-FFF2-40B4-BE49-F238E27FC236}">
                <a16:creationId xmlns:a16="http://schemas.microsoft.com/office/drawing/2014/main" id="{BEC659C6-836B-C844-A7FE-514287CF7003}"/>
              </a:ext>
            </a:extLst>
          </p:cNvPr>
          <p:cNvSpPr txBox="1"/>
          <p:nvPr/>
        </p:nvSpPr>
        <p:spPr>
          <a:xfrm>
            <a:off x="838200" y="2024062"/>
            <a:ext cx="5268132" cy="769441"/>
          </a:xfrm>
          <a:prstGeom prst="rect">
            <a:avLst/>
          </a:prstGeom>
          <a:noFill/>
        </p:spPr>
        <p:txBody>
          <a:bodyPr wrap="square" rtlCol="0">
            <a:spAutoFit/>
          </a:bodyPr>
          <a:lstStyle/>
          <a:p>
            <a:r>
              <a:rPr lang="en-US" sz="4400" dirty="0"/>
              <a:t>1. Password update.</a:t>
            </a:r>
          </a:p>
        </p:txBody>
      </p:sp>
      <p:sp>
        <p:nvSpPr>
          <p:cNvPr id="6" name="TextBox 5">
            <a:extLst>
              <a:ext uri="{FF2B5EF4-FFF2-40B4-BE49-F238E27FC236}">
                <a16:creationId xmlns:a16="http://schemas.microsoft.com/office/drawing/2014/main" id="{33E7A993-C203-2042-93BE-FF0ABC4FF7CB}"/>
              </a:ext>
            </a:extLst>
          </p:cNvPr>
          <p:cNvSpPr txBox="1"/>
          <p:nvPr/>
        </p:nvSpPr>
        <p:spPr>
          <a:xfrm>
            <a:off x="838200" y="3764878"/>
            <a:ext cx="6647482" cy="769441"/>
          </a:xfrm>
          <a:prstGeom prst="rect">
            <a:avLst/>
          </a:prstGeom>
          <a:noFill/>
        </p:spPr>
        <p:txBody>
          <a:bodyPr wrap="square" rtlCol="0">
            <a:spAutoFit/>
          </a:bodyPr>
          <a:lstStyle/>
          <a:p>
            <a:r>
              <a:rPr lang="en-US" sz="4400" dirty="0"/>
              <a:t>2. Secret key share updates</a:t>
            </a:r>
            <a:r>
              <a:rPr lang="en-US" sz="2800" dirty="0"/>
              <a:t>.</a:t>
            </a:r>
          </a:p>
        </p:txBody>
      </p:sp>
    </p:spTree>
    <p:extLst>
      <p:ext uri="{BB962C8B-B14F-4D97-AF65-F5344CB8AC3E}">
        <p14:creationId xmlns:p14="http://schemas.microsoft.com/office/powerpoint/2010/main" val="13645629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DD57-05FF-2345-B4E6-09C0A96592FC}"/>
              </a:ext>
            </a:extLst>
          </p:cNvPr>
          <p:cNvSpPr>
            <a:spLocks noGrp="1"/>
          </p:cNvSpPr>
          <p:nvPr>
            <p:ph type="title"/>
          </p:nvPr>
        </p:nvSpPr>
        <p:spPr/>
        <p:txBody>
          <a:bodyPr/>
          <a:lstStyle/>
          <a:p>
            <a:r>
              <a:rPr lang="en-US" dirty="0">
                <a:solidFill>
                  <a:schemeClr val="accent2"/>
                </a:solidFill>
              </a:rPr>
              <a:t>Password Update</a:t>
            </a:r>
          </a:p>
        </p:txBody>
      </p:sp>
      <p:sp>
        <p:nvSpPr>
          <p:cNvPr id="5" name="TextBox 4">
            <a:extLst>
              <a:ext uri="{FF2B5EF4-FFF2-40B4-BE49-F238E27FC236}">
                <a16:creationId xmlns:a16="http://schemas.microsoft.com/office/drawing/2014/main" id="{159B6F2D-1673-AB42-96B7-41DE43FA74B2}"/>
              </a:ext>
            </a:extLst>
          </p:cNvPr>
          <p:cNvSpPr txBox="1"/>
          <p:nvPr/>
        </p:nvSpPr>
        <p:spPr>
          <a:xfrm>
            <a:off x="809625" y="1810151"/>
            <a:ext cx="3770894" cy="646331"/>
          </a:xfrm>
          <a:prstGeom prst="rect">
            <a:avLst/>
          </a:prstGeom>
          <a:noFill/>
        </p:spPr>
        <p:txBody>
          <a:bodyPr wrap="square" rtlCol="0">
            <a:spAutoFit/>
          </a:bodyPr>
          <a:lstStyle/>
          <a:p>
            <a:r>
              <a:rPr lang="en-US" sz="3600" dirty="0"/>
              <a:t>At time t = 1:</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6E63555-C10C-3447-8FE9-BDB1C8617207}"/>
                  </a:ext>
                </a:extLst>
              </p:cNvPr>
              <p:cNvSpPr txBox="1"/>
              <p:nvPr/>
            </p:nvSpPr>
            <p:spPr>
              <a:xfrm>
                <a:off x="2869909" y="2586038"/>
                <a:ext cx="1399169" cy="77963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sSubSup>
                            <m:sSubSupPr>
                              <m:ctrlPr>
                                <a:rPr lang="en-US" sz="3600" b="0" i="1" smtClean="0">
                                  <a:latin typeface="Cambria Math" panose="02040503050406030204" pitchFamily="18" charset="0"/>
                                </a:rPr>
                              </m:ctrlPr>
                            </m:sSubSupPr>
                            <m:e>
                              <m:r>
                                <a:rPr lang="en-US" sz="3600" b="0" i="1" smtClean="0">
                                  <a:latin typeface="Cambria Math" panose="02040503050406030204" pitchFamily="18" charset="0"/>
                                </a:rPr>
                                <m:t>𝑠</m:t>
                              </m:r>
                            </m:e>
                            <m:sub>
                              <m:r>
                                <a:rPr lang="en-US" sz="3600" b="0" i="1" smtClean="0">
                                  <a:latin typeface="Cambria Math" panose="02040503050406030204" pitchFamily="18" charset="0"/>
                                </a:rPr>
                                <m:t>1</m:t>
                              </m:r>
                            </m:sub>
                            <m:sup>
                              <m:r>
                                <a:rPr lang="en-US" sz="3600" b="0" i="1" smtClean="0">
                                  <a:latin typeface="Cambria Math" panose="02040503050406030204" pitchFamily="18" charset="0"/>
                                </a:rPr>
                                <m:t>′</m:t>
                              </m:r>
                            </m:sup>
                          </m:sSubSup>
                          <m:r>
                            <a:rPr lang="en-US" sz="3600" b="0" i="1" smtClean="0">
                              <a:latin typeface="Cambria Math" panose="02040503050406030204" pitchFamily="18" charset="0"/>
                            </a:rPr>
                            <m:t>←</m:t>
                          </m:r>
                          <m:r>
                            <a:rPr lang="en-US" sz="3600" b="0" i="1" smtClean="0">
                              <a:latin typeface="Cambria Math" panose="02040503050406030204" pitchFamily="18" charset="0"/>
                            </a:rPr>
                            <m:t>𝑠</m:t>
                          </m:r>
                          <m:r>
                            <a:rPr lang="en-US" sz="3600" b="0" i="1" smtClean="0">
                              <a:latin typeface="Cambria Math" panose="02040503050406030204" pitchFamily="18" charset="0"/>
                            </a:rPr>
                            <m:t>⋅</m:t>
                          </m:r>
                          <m:r>
                            <a:rPr lang="en-US" sz="3600" b="0" i="1" smtClean="0">
                              <a:latin typeface="Cambria Math" panose="02040503050406030204" pitchFamily="18" charset="0"/>
                            </a:rPr>
                            <m:t>h</m:t>
                          </m:r>
                        </m:e>
                        <m:sup>
                          <m:d>
                            <m:dPr>
                              <m:ctrlPr>
                                <a:rPr lang="en-US" sz="3600" i="1">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i="1">
                                      <a:latin typeface="Cambria Math" panose="02040503050406030204" pitchFamily="18" charset="0"/>
                                    </a:rPr>
                                    <m:t>𝑝</m:t>
                                  </m:r>
                                </m:e>
                                <m:sub>
                                  <m:r>
                                    <a:rPr lang="en-US" sz="3600" b="0" i="1" smtClean="0">
                                      <a:latin typeface="Cambria Math" panose="02040503050406030204" pitchFamily="18" charset="0"/>
                                    </a:rPr>
                                    <m:t>1</m:t>
                                  </m:r>
                                </m:sub>
                              </m:sSub>
                              <m:r>
                                <a:rPr lang="en-US" sz="3600" i="1">
                                  <a:latin typeface="Cambria Math" panose="02040503050406030204" pitchFamily="18" charset="0"/>
                                </a:rPr>
                                <m:t>−</m:t>
                              </m:r>
                              <m:sSubSup>
                                <m:sSubSupPr>
                                  <m:ctrlPr>
                                    <a:rPr lang="en-US" sz="3600" b="0" i="1" smtClean="0">
                                      <a:latin typeface="Cambria Math" panose="02040503050406030204" pitchFamily="18" charset="0"/>
                                    </a:rPr>
                                  </m:ctrlPr>
                                </m:sSubSupPr>
                                <m:e>
                                  <m:r>
                                    <a:rPr lang="en-US" sz="3600" i="1">
                                      <a:latin typeface="Cambria Math" panose="02040503050406030204" pitchFamily="18" charset="0"/>
                                    </a:rPr>
                                    <m:t>𝑝</m:t>
                                  </m:r>
                                </m:e>
                                <m:sub>
                                  <m:r>
                                    <a:rPr lang="en-US" sz="3600" b="0" i="1" smtClean="0">
                                      <a:latin typeface="Cambria Math" panose="02040503050406030204" pitchFamily="18" charset="0"/>
                                    </a:rPr>
                                    <m:t>1</m:t>
                                  </m:r>
                                </m:sub>
                                <m:sup>
                                  <m:r>
                                    <a:rPr lang="en-US" sz="3600" i="1">
                                      <a:latin typeface="Cambria Math" panose="02040503050406030204" pitchFamily="18" charset="0"/>
                                    </a:rPr>
                                    <m:t>′</m:t>
                                  </m:r>
                                </m:sup>
                              </m:sSubSup>
                            </m:e>
                          </m:d>
                          <m:nary>
                            <m:naryPr>
                              <m:chr m:val="∑"/>
                              <m:supHide m:val="on"/>
                              <m:ctrlPr>
                                <a:rPr lang="en-US" sz="3600" i="1">
                                  <a:latin typeface="Cambria Math" panose="02040503050406030204" pitchFamily="18" charset="0"/>
                                </a:rPr>
                              </m:ctrlPr>
                            </m:naryPr>
                            <m:sub>
                              <m:sSub>
                                <m:sSubPr>
                                  <m:ctrlPr>
                                    <a:rPr lang="en-US" sz="3600" i="1">
                                      <a:latin typeface="Cambria Math" panose="02040503050406030204" pitchFamily="18" charset="0"/>
                                    </a:rPr>
                                  </m:ctrlPr>
                                </m:sSubPr>
                                <m:e>
                                  <m:r>
                                    <a:rPr lang="en-US" sz="3600" i="1">
                                      <a:latin typeface="Cambria Math" panose="02040503050406030204" pitchFamily="18" charset="0"/>
                                    </a:rPr>
                                    <m:t>𝑖</m:t>
                                  </m:r>
                                </m:e>
                                <m:sub>
                                  <m:r>
                                    <a:rPr lang="en-US" sz="3600" i="1">
                                      <a:latin typeface="Cambria Math" panose="02040503050406030204" pitchFamily="18" charset="0"/>
                                    </a:rPr>
                                    <m:t>1</m:t>
                                  </m:r>
                                </m:sub>
                              </m:sSub>
                            </m:sub>
                            <m:sup/>
                            <m:e>
                              <m:sSub>
                                <m:sSubPr>
                                  <m:ctrlPr>
                                    <a:rPr lang="en-US" sz="3600" i="1">
                                      <a:latin typeface="Cambria Math" panose="02040503050406030204" pitchFamily="18" charset="0"/>
                                    </a:rPr>
                                  </m:ctrlPr>
                                </m:sSubPr>
                                <m:e>
                                  <m:r>
                                    <a:rPr lang="en-US" sz="3600" i="1">
                                      <a:latin typeface="Cambria Math" panose="02040503050406030204" pitchFamily="18" charset="0"/>
                                    </a:rPr>
                                    <m:t>𝑡</m:t>
                                  </m:r>
                                </m:e>
                                <m:sub>
                                  <m:sSub>
                                    <m:sSubPr>
                                      <m:ctrlPr>
                                        <a:rPr lang="en-US" sz="3600" i="1">
                                          <a:latin typeface="Cambria Math" panose="02040503050406030204" pitchFamily="18" charset="0"/>
                                        </a:rPr>
                                      </m:ctrlPr>
                                    </m:sSubPr>
                                    <m:e>
                                      <m:r>
                                        <a:rPr lang="en-US" sz="3600" i="1">
                                          <a:latin typeface="Cambria Math" panose="02040503050406030204" pitchFamily="18" charset="0"/>
                                        </a:rPr>
                                        <m:t>𝑖</m:t>
                                      </m:r>
                                    </m:e>
                                    <m:sub>
                                      <m:r>
                                        <a:rPr lang="en-US" sz="3600" i="1">
                                          <a:latin typeface="Cambria Math" panose="02040503050406030204" pitchFamily="18" charset="0"/>
                                        </a:rPr>
                                        <m:t>1</m:t>
                                      </m:r>
                                    </m:sub>
                                  </m:sSub>
                                </m:sub>
                              </m:sSub>
                            </m:e>
                          </m:nary>
                        </m:sup>
                      </m:sSup>
                    </m:oMath>
                  </m:oMathPara>
                </a14:m>
                <a:endParaRPr lang="en-US" sz="3600" dirty="0"/>
              </a:p>
            </p:txBody>
          </p:sp>
        </mc:Choice>
        <mc:Fallback>
          <p:sp>
            <p:nvSpPr>
              <p:cNvPr id="6" name="TextBox 5">
                <a:extLst>
                  <a:ext uri="{FF2B5EF4-FFF2-40B4-BE49-F238E27FC236}">
                    <a16:creationId xmlns:a16="http://schemas.microsoft.com/office/drawing/2014/main" id="{A6E63555-C10C-3447-8FE9-BDB1C8617207}"/>
                  </a:ext>
                </a:extLst>
              </p:cNvPr>
              <p:cNvSpPr txBox="1">
                <a:spLocks noRot="1" noChangeAspect="1" noMove="1" noResize="1" noEditPoints="1" noAdjustHandles="1" noChangeArrowheads="1" noChangeShapeType="1" noTextEdit="1"/>
              </p:cNvSpPr>
              <p:nvPr/>
            </p:nvSpPr>
            <p:spPr>
              <a:xfrm>
                <a:off x="2869909" y="2586038"/>
                <a:ext cx="1399169" cy="779637"/>
              </a:xfrm>
              <a:prstGeom prst="rect">
                <a:avLst/>
              </a:prstGeom>
              <a:blipFill>
                <a:blip r:embed="rId3"/>
                <a:stretch>
                  <a:fillRect l="-901" t="-80328" r="-213514" b="-9508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84B0656-CD24-0B49-96E9-9AD7EDEAE96D}"/>
              </a:ext>
            </a:extLst>
          </p:cNvPr>
          <p:cNvSpPr txBox="1"/>
          <p:nvPr/>
        </p:nvSpPr>
        <p:spPr>
          <a:xfrm>
            <a:off x="809625" y="4024713"/>
            <a:ext cx="2605088" cy="646331"/>
          </a:xfrm>
          <a:prstGeom prst="rect">
            <a:avLst/>
          </a:prstGeom>
          <a:noFill/>
        </p:spPr>
        <p:txBody>
          <a:bodyPr wrap="square" rtlCol="0">
            <a:spAutoFit/>
          </a:bodyPr>
          <a:lstStyle/>
          <a:p>
            <a:r>
              <a:rPr lang="en-US" sz="3600" dirty="0"/>
              <a:t>At time t = 2:</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283C334-4612-6449-BE2D-98A7DDB490B1}"/>
                  </a:ext>
                </a:extLst>
              </p:cNvPr>
              <p:cNvSpPr txBox="1"/>
              <p:nvPr/>
            </p:nvSpPr>
            <p:spPr>
              <a:xfrm>
                <a:off x="3186113" y="4800600"/>
                <a:ext cx="2165931" cy="78181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sSubSup>
                            <m:sSubSupPr>
                              <m:ctrlPr>
                                <a:rPr lang="en-US" sz="3600" b="0" i="1" smtClean="0">
                                  <a:latin typeface="Cambria Math" panose="02040503050406030204" pitchFamily="18" charset="0"/>
                                </a:rPr>
                              </m:ctrlPr>
                            </m:sSubSupPr>
                            <m:e>
                              <m:r>
                                <a:rPr lang="en-US" sz="3600" b="0" i="1" smtClean="0">
                                  <a:latin typeface="Cambria Math" panose="02040503050406030204" pitchFamily="18" charset="0"/>
                                </a:rPr>
                                <m:t>𝑠</m:t>
                              </m:r>
                            </m:e>
                            <m:sub>
                              <m:r>
                                <a:rPr lang="en-US" sz="3600" b="0" i="1" smtClean="0">
                                  <a:latin typeface="Cambria Math" panose="02040503050406030204" pitchFamily="18" charset="0"/>
                                </a:rPr>
                                <m:t>2</m:t>
                              </m:r>
                            </m:sub>
                            <m:sup>
                              <m:r>
                                <a:rPr lang="en-US" sz="3600" b="0" i="1" smtClean="0">
                                  <a:latin typeface="Cambria Math" panose="02040503050406030204" pitchFamily="18" charset="0"/>
                                </a:rPr>
                                <m:t>′</m:t>
                              </m:r>
                            </m:sup>
                          </m:sSubSup>
                          <m:r>
                            <a:rPr lang="en-US" sz="3600" b="0" i="1" smtClean="0">
                              <a:latin typeface="Cambria Math" panose="02040503050406030204" pitchFamily="18" charset="0"/>
                            </a:rPr>
                            <m:t>←</m:t>
                          </m:r>
                          <m:r>
                            <a:rPr lang="en-US" sz="3600" b="0" i="1" smtClean="0">
                              <a:latin typeface="Cambria Math" panose="02040503050406030204" pitchFamily="18" charset="0"/>
                            </a:rPr>
                            <m:t>𝑠</m:t>
                          </m:r>
                          <m:r>
                            <a:rPr lang="en-US" sz="3600" b="0" i="1" smtClean="0">
                              <a:latin typeface="Cambria Math" panose="02040503050406030204" pitchFamily="18" charset="0"/>
                            </a:rPr>
                            <m:t>⋅</m:t>
                          </m:r>
                          <m:r>
                            <a:rPr lang="en-US" sz="3600" b="0" i="1" smtClean="0">
                              <a:latin typeface="Cambria Math" panose="02040503050406030204" pitchFamily="18" charset="0"/>
                            </a:rPr>
                            <m:t>h</m:t>
                          </m:r>
                        </m:e>
                        <m:sup>
                          <m:d>
                            <m:dPr>
                              <m:ctrlPr>
                                <a:rPr lang="en-US" sz="3600" i="1">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i="1">
                                      <a:latin typeface="Cambria Math" panose="02040503050406030204" pitchFamily="18" charset="0"/>
                                    </a:rPr>
                                    <m:t>𝑝</m:t>
                                  </m:r>
                                </m:e>
                                <m:sub>
                                  <m:r>
                                    <a:rPr lang="en-US" sz="3600" b="0" i="1" smtClean="0">
                                      <a:latin typeface="Cambria Math" panose="02040503050406030204" pitchFamily="18" charset="0"/>
                                    </a:rPr>
                                    <m:t>2</m:t>
                                  </m:r>
                                </m:sub>
                              </m:sSub>
                              <m:r>
                                <a:rPr lang="en-US" sz="3600" i="1">
                                  <a:latin typeface="Cambria Math" panose="02040503050406030204" pitchFamily="18" charset="0"/>
                                </a:rPr>
                                <m:t>−</m:t>
                              </m:r>
                              <m:sSubSup>
                                <m:sSubSupPr>
                                  <m:ctrlPr>
                                    <a:rPr lang="en-US" sz="3600" b="0" i="1" smtClean="0">
                                      <a:latin typeface="Cambria Math" panose="02040503050406030204" pitchFamily="18" charset="0"/>
                                    </a:rPr>
                                  </m:ctrlPr>
                                </m:sSubSupPr>
                                <m:e>
                                  <m:r>
                                    <a:rPr lang="en-US" sz="3600" i="1">
                                      <a:latin typeface="Cambria Math" panose="02040503050406030204" pitchFamily="18" charset="0"/>
                                    </a:rPr>
                                    <m:t>𝑝</m:t>
                                  </m:r>
                                </m:e>
                                <m:sub>
                                  <m:r>
                                    <a:rPr lang="en-US" sz="3600" b="0" i="1" smtClean="0">
                                      <a:latin typeface="Cambria Math" panose="02040503050406030204" pitchFamily="18" charset="0"/>
                                    </a:rPr>
                                    <m:t>2</m:t>
                                  </m:r>
                                </m:sub>
                                <m:sup>
                                  <m:r>
                                    <a:rPr lang="en-US" sz="3600" i="1">
                                      <a:latin typeface="Cambria Math" panose="02040503050406030204" pitchFamily="18" charset="0"/>
                                    </a:rPr>
                                    <m:t>′</m:t>
                                  </m:r>
                                </m:sup>
                              </m:sSubSup>
                            </m:e>
                          </m:d>
                          <m:nary>
                            <m:naryPr>
                              <m:chr m:val="∑"/>
                              <m:supHide m:val="on"/>
                              <m:ctrlPr>
                                <a:rPr lang="en-US" sz="3600" i="1">
                                  <a:latin typeface="Cambria Math" panose="02040503050406030204" pitchFamily="18" charset="0"/>
                                </a:rPr>
                              </m:ctrlPr>
                            </m:naryPr>
                            <m:sub>
                              <m:sSub>
                                <m:sSubPr>
                                  <m:ctrlPr>
                                    <a:rPr lang="en-US" sz="3600" i="1">
                                      <a:latin typeface="Cambria Math" panose="02040503050406030204" pitchFamily="18" charset="0"/>
                                    </a:rPr>
                                  </m:ctrlPr>
                                </m:sSubPr>
                                <m:e>
                                  <m:r>
                                    <a:rPr lang="en-US" sz="3600" i="1">
                                      <a:latin typeface="Cambria Math" panose="02040503050406030204" pitchFamily="18" charset="0"/>
                                    </a:rPr>
                                    <m:t>𝑖</m:t>
                                  </m:r>
                                </m:e>
                                <m:sub>
                                  <m:r>
                                    <a:rPr lang="en-US" sz="3600" i="1">
                                      <a:latin typeface="Cambria Math" panose="02040503050406030204" pitchFamily="18" charset="0"/>
                                    </a:rPr>
                                    <m:t>2</m:t>
                                  </m:r>
                                </m:sub>
                              </m:sSub>
                            </m:sub>
                            <m:sup/>
                            <m:e>
                              <m:sSub>
                                <m:sSubPr>
                                  <m:ctrlPr>
                                    <a:rPr lang="en-US" sz="3600" i="1">
                                      <a:latin typeface="Cambria Math" panose="02040503050406030204" pitchFamily="18" charset="0"/>
                                    </a:rPr>
                                  </m:ctrlPr>
                                </m:sSubPr>
                                <m:e>
                                  <m:r>
                                    <a:rPr lang="en-US" sz="3600" i="1">
                                      <a:latin typeface="Cambria Math" panose="02040503050406030204" pitchFamily="18" charset="0"/>
                                    </a:rPr>
                                    <m:t>𝑡</m:t>
                                  </m:r>
                                </m:e>
                                <m:sub>
                                  <m:sSub>
                                    <m:sSubPr>
                                      <m:ctrlPr>
                                        <a:rPr lang="en-US" sz="3600" i="1">
                                          <a:latin typeface="Cambria Math" panose="02040503050406030204" pitchFamily="18" charset="0"/>
                                        </a:rPr>
                                      </m:ctrlPr>
                                    </m:sSubPr>
                                    <m:e>
                                      <m:r>
                                        <a:rPr lang="en-US" sz="3600" i="1">
                                          <a:latin typeface="Cambria Math" panose="02040503050406030204" pitchFamily="18" charset="0"/>
                                        </a:rPr>
                                        <m:t>𝑖</m:t>
                                      </m:r>
                                    </m:e>
                                    <m:sub>
                                      <m:r>
                                        <a:rPr lang="en-US" sz="3600" i="1">
                                          <a:latin typeface="Cambria Math" panose="02040503050406030204" pitchFamily="18" charset="0"/>
                                        </a:rPr>
                                        <m:t>2</m:t>
                                      </m:r>
                                    </m:sub>
                                  </m:sSub>
                                </m:sub>
                              </m:sSub>
                            </m:e>
                          </m:nary>
                        </m:sup>
                      </m:sSup>
                    </m:oMath>
                  </m:oMathPara>
                </a14:m>
                <a:endParaRPr lang="en-US" sz="3600" dirty="0"/>
              </a:p>
            </p:txBody>
          </p:sp>
        </mc:Choice>
        <mc:Fallback>
          <p:sp>
            <p:nvSpPr>
              <p:cNvPr id="8" name="TextBox 7">
                <a:extLst>
                  <a:ext uri="{FF2B5EF4-FFF2-40B4-BE49-F238E27FC236}">
                    <a16:creationId xmlns:a16="http://schemas.microsoft.com/office/drawing/2014/main" id="{1283C334-4612-6449-BE2D-98A7DDB490B1}"/>
                  </a:ext>
                </a:extLst>
              </p:cNvPr>
              <p:cNvSpPr txBox="1">
                <a:spLocks noRot="1" noChangeAspect="1" noMove="1" noResize="1" noEditPoints="1" noAdjustHandles="1" noChangeArrowheads="1" noChangeShapeType="1" noTextEdit="1"/>
              </p:cNvSpPr>
              <p:nvPr/>
            </p:nvSpPr>
            <p:spPr>
              <a:xfrm>
                <a:off x="3186113" y="4800600"/>
                <a:ext cx="2165931" cy="781817"/>
              </a:xfrm>
              <a:prstGeom prst="rect">
                <a:avLst/>
              </a:prstGeom>
              <a:blipFill>
                <a:blip r:embed="rId4"/>
                <a:stretch>
                  <a:fillRect l="-585" t="-74603" r="-103509" b="-92063"/>
                </a:stretch>
              </a:blipFill>
            </p:spPr>
            <p:txBody>
              <a:bodyPr/>
              <a:lstStyle/>
              <a:p>
                <a:r>
                  <a:rPr lang="en-US">
                    <a:noFill/>
                  </a:rPr>
                  <a:t> </a:t>
                </a:r>
              </a:p>
            </p:txBody>
          </p:sp>
        </mc:Fallback>
      </mc:AlternateContent>
    </p:spTree>
    <p:extLst>
      <p:ext uri="{BB962C8B-B14F-4D97-AF65-F5344CB8AC3E}">
        <p14:creationId xmlns:p14="http://schemas.microsoft.com/office/powerpoint/2010/main" val="38990691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582C-C229-2B4E-899F-9E493A31E955}"/>
              </a:ext>
            </a:extLst>
          </p:cNvPr>
          <p:cNvSpPr>
            <a:spLocks noGrp="1"/>
          </p:cNvSpPr>
          <p:nvPr>
            <p:ph type="ctrTitle"/>
          </p:nvPr>
        </p:nvSpPr>
        <p:spPr>
          <a:xfrm>
            <a:off x="-2111571" y="535333"/>
            <a:ext cx="6607372" cy="945588"/>
          </a:xfrm>
        </p:spPr>
        <p:txBody>
          <a:bodyPr>
            <a:normAutofit/>
          </a:bodyPr>
          <a:lstStyle/>
          <a:p>
            <a:r>
              <a:rPr lang="en-US" dirty="0">
                <a:solidFill>
                  <a:schemeClr val="accent2"/>
                </a:solidFill>
              </a:rPr>
              <a:t>Outline </a:t>
            </a:r>
          </a:p>
        </p:txBody>
      </p:sp>
      <p:sp>
        <p:nvSpPr>
          <p:cNvPr id="3" name="Subtitle 2">
            <a:extLst>
              <a:ext uri="{FF2B5EF4-FFF2-40B4-BE49-F238E27FC236}">
                <a16:creationId xmlns:a16="http://schemas.microsoft.com/office/drawing/2014/main" id="{971DA096-7A85-0B42-9FD1-87CBDB8EA7DC}"/>
              </a:ext>
            </a:extLst>
          </p:cNvPr>
          <p:cNvSpPr>
            <a:spLocks noGrp="1"/>
          </p:cNvSpPr>
          <p:nvPr>
            <p:ph type="subTitle" idx="1"/>
          </p:nvPr>
        </p:nvSpPr>
        <p:spPr>
          <a:xfrm>
            <a:off x="-1992923" y="2039816"/>
            <a:ext cx="9144000" cy="787790"/>
          </a:xfrm>
        </p:spPr>
        <p:txBody>
          <a:bodyPr/>
          <a:lstStyle/>
          <a:p>
            <a:r>
              <a:rPr lang="en-US" dirty="0"/>
              <a:t>1. Definition of </a:t>
            </a:r>
            <a:r>
              <a:rPr lang="en-US" dirty="0" err="1"/>
              <a:t>shamir’s</a:t>
            </a:r>
            <a:r>
              <a:rPr lang="en-US" dirty="0"/>
              <a:t> secret sharing</a:t>
            </a:r>
          </a:p>
        </p:txBody>
      </p:sp>
      <p:sp>
        <p:nvSpPr>
          <p:cNvPr id="4" name="TextBox 3">
            <a:extLst>
              <a:ext uri="{FF2B5EF4-FFF2-40B4-BE49-F238E27FC236}">
                <a16:creationId xmlns:a16="http://schemas.microsoft.com/office/drawing/2014/main" id="{4B301B1F-DF5F-7144-9C7C-53419B6B9B0C}"/>
              </a:ext>
            </a:extLst>
          </p:cNvPr>
          <p:cNvSpPr txBox="1"/>
          <p:nvPr/>
        </p:nvSpPr>
        <p:spPr>
          <a:xfrm>
            <a:off x="112543" y="2596773"/>
            <a:ext cx="4517580" cy="461665"/>
          </a:xfrm>
          <a:prstGeom prst="rect">
            <a:avLst/>
          </a:prstGeom>
          <a:noFill/>
        </p:spPr>
        <p:txBody>
          <a:bodyPr wrap="square" rtlCol="0">
            <a:spAutoFit/>
          </a:bodyPr>
          <a:lstStyle/>
          <a:p>
            <a:r>
              <a:rPr lang="en-US" sz="2400" dirty="0"/>
              <a:t>2.  </a:t>
            </a:r>
            <a:r>
              <a:rPr lang="en-US" sz="2400" dirty="0" err="1"/>
              <a:t>Elgamal</a:t>
            </a:r>
            <a:r>
              <a:rPr lang="en-US" sz="2400" dirty="0"/>
              <a:t> Public Key Encryption</a:t>
            </a:r>
          </a:p>
        </p:txBody>
      </p:sp>
      <p:sp>
        <p:nvSpPr>
          <p:cNvPr id="5" name="TextBox 4">
            <a:extLst>
              <a:ext uri="{FF2B5EF4-FFF2-40B4-BE49-F238E27FC236}">
                <a16:creationId xmlns:a16="http://schemas.microsoft.com/office/drawing/2014/main" id="{CCEEBF00-75C2-C64E-B86F-D40A598733ED}"/>
              </a:ext>
            </a:extLst>
          </p:cNvPr>
          <p:cNvSpPr txBox="1"/>
          <p:nvPr/>
        </p:nvSpPr>
        <p:spPr>
          <a:xfrm>
            <a:off x="112542" y="3228034"/>
            <a:ext cx="6119445" cy="461665"/>
          </a:xfrm>
          <a:prstGeom prst="rect">
            <a:avLst/>
          </a:prstGeom>
          <a:noFill/>
        </p:spPr>
        <p:txBody>
          <a:bodyPr wrap="square" rtlCol="0">
            <a:spAutoFit/>
          </a:bodyPr>
          <a:lstStyle/>
          <a:p>
            <a:r>
              <a:rPr lang="en-US" sz="2400" dirty="0"/>
              <a:t>3.  What is password protected secret sharing </a:t>
            </a:r>
          </a:p>
        </p:txBody>
      </p:sp>
      <p:sp>
        <p:nvSpPr>
          <p:cNvPr id="6" name="TextBox 5">
            <a:extLst>
              <a:ext uri="{FF2B5EF4-FFF2-40B4-BE49-F238E27FC236}">
                <a16:creationId xmlns:a16="http://schemas.microsoft.com/office/drawing/2014/main" id="{2C92EC24-C5F1-9C4C-B287-947E3FDDF3B7}"/>
              </a:ext>
            </a:extLst>
          </p:cNvPr>
          <p:cNvSpPr txBox="1"/>
          <p:nvPr/>
        </p:nvSpPr>
        <p:spPr>
          <a:xfrm>
            <a:off x="112542" y="3859295"/>
            <a:ext cx="7413673" cy="461665"/>
          </a:xfrm>
          <a:prstGeom prst="rect">
            <a:avLst/>
          </a:prstGeom>
          <a:noFill/>
        </p:spPr>
        <p:txBody>
          <a:bodyPr wrap="square" rtlCol="0">
            <a:spAutoFit/>
          </a:bodyPr>
          <a:lstStyle/>
          <a:p>
            <a:r>
              <a:rPr lang="en-US" sz="2400" dirty="0"/>
              <a:t>4. Explain a password protected secret sharing scheme</a:t>
            </a:r>
          </a:p>
        </p:txBody>
      </p:sp>
      <p:sp>
        <p:nvSpPr>
          <p:cNvPr id="7" name="TextBox 6">
            <a:extLst>
              <a:ext uri="{FF2B5EF4-FFF2-40B4-BE49-F238E27FC236}">
                <a16:creationId xmlns:a16="http://schemas.microsoft.com/office/drawing/2014/main" id="{97BF9F98-F3D3-9449-8416-F0EE64056B0B}"/>
              </a:ext>
            </a:extLst>
          </p:cNvPr>
          <p:cNvSpPr txBox="1"/>
          <p:nvPr/>
        </p:nvSpPr>
        <p:spPr>
          <a:xfrm>
            <a:off x="112542" y="4490556"/>
            <a:ext cx="7821636" cy="461665"/>
          </a:xfrm>
          <a:prstGeom prst="rect">
            <a:avLst/>
          </a:prstGeom>
          <a:noFill/>
        </p:spPr>
        <p:txBody>
          <a:bodyPr wrap="square" rtlCol="0">
            <a:spAutoFit/>
          </a:bodyPr>
          <a:lstStyle/>
          <a:p>
            <a:r>
              <a:rPr lang="en-US" sz="2400" dirty="0"/>
              <a:t>5. Attacks and why it should be secure against offline attacks</a:t>
            </a:r>
          </a:p>
        </p:txBody>
      </p:sp>
      <p:sp>
        <p:nvSpPr>
          <p:cNvPr id="8" name="TextBox 7">
            <a:extLst>
              <a:ext uri="{FF2B5EF4-FFF2-40B4-BE49-F238E27FC236}">
                <a16:creationId xmlns:a16="http://schemas.microsoft.com/office/drawing/2014/main" id="{F7A38FC4-3479-1F4C-81DD-9FD482CD8CF1}"/>
              </a:ext>
            </a:extLst>
          </p:cNvPr>
          <p:cNvSpPr txBox="1"/>
          <p:nvPr/>
        </p:nvSpPr>
        <p:spPr>
          <a:xfrm>
            <a:off x="112542" y="5121816"/>
            <a:ext cx="5148775" cy="461665"/>
          </a:xfrm>
          <a:prstGeom prst="rect">
            <a:avLst/>
          </a:prstGeom>
          <a:noFill/>
        </p:spPr>
        <p:txBody>
          <a:bodyPr wrap="square" rtlCol="0">
            <a:spAutoFit/>
          </a:bodyPr>
          <a:lstStyle/>
          <a:p>
            <a:r>
              <a:rPr lang="en-US" sz="2400" dirty="0"/>
              <a:t>6. Suggested improvements</a:t>
            </a:r>
          </a:p>
        </p:txBody>
      </p:sp>
    </p:spTree>
    <p:extLst>
      <p:ext uri="{BB962C8B-B14F-4D97-AF65-F5344CB8AC3E}">
        <p14:creationId xmlns:p14="http://schemas.microsoft.com/office/powerpoint/2010/main" val="6859623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EC7EF-3FB6-8E41-B94E-21386D8540B0}"/>
              </a:ext>
            </a:extLst>
          </p:cNvPr>
          <p:cNvSpPr>
            <a:spLocks noGrp="1"/>
          </p:cNvSpPr>
          <p:nvPr>
            <p:ph type="title"/>
          </p:nvPr>
        </p:nvSpPr>
        <p:spPr>
          <a:xfrm>
            <a:off x="312621" y="385565"/>
            <a:ext cx="5867107" cy="1077229"/>
          </a:xfrm>
        </p:spPr>
        <p:txBody>
          <a:bodyPr>
            <a:normAutofit fontScale="90000"/>
          </a:bodyPr>
          <a:lstStyle/>
          <a:p>
            <a:r>
              <a:rPr lang="en-US" dirty="0">
                <a:solidFill>
                  <a:schemeClr val="accent2"/>
                </a:solidFill>
              </a:rPr>
              <a:t>Updating Secret Key shares</a:t>
            </a:r>
          </a:p>
        </p:txBody>
      </p:sp>
      <p:pic>
        <p:nvPicPr>
          <p:cNvPr id="8" name="Content Placeholder 7">
            <a:extLst>
              <a:ext uri="{FF2B5EF4-FFF2-40B4-BE49-F238E27FC236}">
                <a16:creationId xmlns:a16="http://schemas.microsoft.com/office/drawing/2014/main" id="{316EC0E1-3154-4240-ACAE-E11C0BCE2422}"/>
              </a:ext>
            </a:extLst>
          </p:cNvPr>
          <p:cNvPicPr>
            <a:picLocks noGrp="1" noChangeAspect="1"/>
          </p:cNvPicPr>
          <p:nvPr>
            <p:ph idx="1"/>
          </p:nvPr>
        </p:nvPicPr>
        <p:blipFill>
          <a:blip r:embed="rId3"/>
          <a:stretch>
            <a:fillRect/>
          </a:stretch>
        </p:blipFill>
        <p:spPr>
          <a:xfrm flipV="1">
            <a:off x="6179728" y="7624763"/>
            <a:ext cx="983481" cy="674687"/>
          </a:xfrm>
        </p:spPr>
      </p:pic>
      <p:pic>
        <p:nvPicPr>
          <p:cNvPr id="14" name="Picture 13">
            <a:extLst>
              <a:ext uri="{FF2B5EF4-FFF2-40B4-BE49-F238E27FC236}">
                <a16:creationId xmlns:a16="http://schemas.microsoft.com/office/drawing/2014/main" id="{D89B63FB-6007-8C47-A938-1F778A2E3351}"/>
              </a:ext>
            </a:extLst>
          </p:cNvPr>
          <p:cNvPicPr>
            <a:picLocks noChangeAspect="1"/>
          </p:cNvPicPr>
          <p:nvPr/>
        </p:nvPicPr>
        <p:blipFill>
          <a:blip r:embed="rId4"/>
          <a:stretch>
            <a:fillRect/>
          </a:stretch>
        </p:blipFill>
        <p:spPr>
          <a:xfrm>
            <a:off x="1813612" y="1405783"/>
            <a:ext cx="8294331" cy="5341590"/>
          </a:xfrm>
          <a:prstGeom prst="rect">
            <a:avLst/>
          </a:prstGeom>
        </p:spPr>
      </p:pic>
      <p:sp>
        <p:nvSpPr>
          <p:cNvPr id="15" name="TextBox 14">
            <a:extLst>
              <a:ext uri="{FF2B5EF4-FFF2-40B4-BE49-F238E27FC236}">
                <a16:creationId xmlns:a16="http://schemas.microsoft.com/office/drawing/2014/main" id="{C6750255-7F80-C74D-AAAE-38B3972972CC}"/>
              </a:ext>
            </a:extLst>
          </p:cNvPr>
          <p:cNvSpPr txBox="1"/>
          <p:nvPr/>
        </p:nvSpPr>
        <p:spPr>
          <a:xfrm>
            <a:off x="4220999" y="1617999"/>
            <a:ext cx="1433015" cy="369332"/>
          </a:xfrm>
          <a:prstGeom prst="rect">
            <a:avLst/>
          </a:prstGeom>
          <a:noFill/>
        </p:spPr>
        <p:txBody>
          <a:bodyPr wrap="square" rtlCol="0">
            <a:spAutoFit/>
          </a:bodyPr>
          <a:lstStyle/>
          <a:p>
            <a:r>
              <a:rPr lang="en-US" dirty="0"/>
              <a:t>Phase</a:t>
            </a:r>
            <a:r>
              <a:rPr lang="en-US" dirty="0">
                <a:solidFill>
                  <a:schemeClr val="bg1"/>
                </a:solidFill>
              </a:rPr>
              <a:t> </a:t>
            </a:r>
            <a:r>
              <a:rPr lang="en-US" dirty="0"/>
              <a:t>1</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D2BD8CC4-6249-B642-905D-0EE8F2586501}"/>
                  </a:ext>
                </a:extLst>
              </p:cNvPr>
              <p:cNvSpPr txBox="1"/>
              <p:nvPr/>
            </p:nvSpPr>
            <p:spPr>
              <a:xfrm>
                <a:off x="7011695" y="1462794"/>
                <a:ext cx="2717770" cy="369332"/>
              </a:xfrm>
              <a:prstGeom prst="rect">
                <a:avLst/>
              </a:prstGeom>
              <a:noFill/>
            </p:spPr>
            <p:txBody>
              <a:bodyPr wrap="square" rtlCol="0">
                <a:spAutoFit/>
              </a:bodyPr>
              <a:lstStyle/>
              <a:p>
                <a:r>
                  <a:rPr lang="en-US" dirty="0">
                    <a:solidFill>
                      <a:schemeClr val="tx1"/>
                    </a:solidFill>
                  </a:rPr>
                  <a:t>Phase 2 (</a:t>
                </a:r>
                <a14:m>
                  <m:oMath xmlns:m="http://schemas.openxmlformats.org/officeDocument/2006/math">
                    <m:r>
                      <a:rPr lang="en-US" b="0" i="1" smtClean="0">
                        <a:solidFill>
                          <a:schemeClr val="tx1"/>
                        </a:solidFill>
                        <a:latin typeface="Cambria Math" panose="02040503050406030204" pitchFamily="18" charset="0"/>
                      </a:rPr>
                      <m:t>𝑓</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𝑓</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oMath>
                </a14:m>
                <a:r>
                  <a:rPr lang="en-US" dirty="0">
                    <a:solidFill>
                      <a:schemeClr val="tx1"/>
                    </a:solidFill>
                  </a:rPr>
                  <a:t>)</a:t>
                </a:r>
              </a:p>
            </p:txBody>
          </p:sp>
        </mc:Choice>
        <mc:Fallback>
          <p:sp>
            <p:nvSpPr>
              <p:cNvPr id="16" name="TextBox 15">
                <a:extLst>
                  <a:ext uri="{FF2B5EF4-FFF2-40B4-BE49-F238E27FC236}">
                    <a16:creationId xmlns:a16="http://schemas.microsoft.com/office/drawing/2014/main" id="{D2BD8CC4-6249-B642-905D-0EE8F2586501}"/>
                  </a:ext>
                </a:extLst>
              </p:cNvPr>
              <p:cNvSpPr txBox="1">
                <a:spLocks noRot="1" noChangeAspect="1" noMove="1" noResize="1" noEditPoints="1" noAdjustHandles="1" noChangeArrowheads="1" noChangeShapeType="1" noTextEdit="1"/>
              </p:cNvSpPr>
              <p:nvPr/>
            </p:nvSpPr>
            <p:spPr>
              <a:xfrm>
                <a:off x="7011695" y="1462794"/>
                <a:ext cx="2717770" cy="369332"/>
              </a:xfrm>
              <a:prstGeom prst="rect">
                <a:avLst/>
              </a:prstGeom>
              <a:blipFill>
                <a:blip r:embed="rId5"/>
                <a:stretch>
                  <a:fillRect l="-1869" t="-3333" b="-26667"/>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43BC7B27-76A7-304D-9210-CA1893A5DA6B}"/>
              </a:ext>
            </a:extLst>
          </p:cNvPr>
          <p:cNvSpPr txBox="1"/>
          <p:nvPr/>
        </p:nvSpPr>
        <p:spPr>
          <a:xfrm>
            <a:off x="5891886" y="4369048"/>
            <a:ext cx="2239617" cy="923330"/>
          </a:xfrm>
          <a:prstGeom prst="rect">
            <a:avLst/>
          </a:prstGeom>
          <a:noFill/>
        </p:spPr>
        <p:txBody>
          <a:bodyPr wrap="square" rtlCol="0">
            <a:spAutoFit/>
          </a:bodyPr>
          <a:lstStyle/>
          <a:p>
            <a:r>
              <a:rPr lang="en-US" dirty="0">
                <a:solidFill>
                  <a:schemeClr val="bg1"/>
                </a:solidFill>
              </a:rPr>
              <a:t>Updating shares without changing the secret.</a:t>
            </a:r>
          </a:p>
        </p:txBody>
      </p:sp>
      <p:sp>
        <p:nvSpPr>
          <p:cNvPr id="9" name="TextBox 8">
            <a:extLst>
              <a:ext uri="{FF2B5EF4-FFF2-40B4-BE49-F238E27FC236}">
                <a16:creationId xmlns:a16="http://schemas.microsoft.com/office/drawing/2014/main" id="{BF8F10A4-8C5F-5F48-92BD-4F181BEF17B7}"/>
              </a:ext>
            </a:extLst>
          </p:cNvPr>
          <p:cNvSpPr txBox="1"/>
          <p:nvPr/>
        </p:nvSpPr>
        <p:spPr>
          <a:xfrm>
            <a:off x="5654014" y="4524253"/>
            <a:ext cx="2239617" cy="923330"/>
          </a:xfrm>
          <a:prstGeom prst="rect">
            <a:avLst/>
          </a:prstGeom>
          <a:noFill/>
        </p:spPr>
        <p:txBody>
          <a:bodyPr wrap="square" rtlCol="0">
            <a:spAutoFit/>
          </a:bodyPr>
          <a:lstStyle/>
          <a:p>
            <a:r>
              <a:rPr lang="en-US" dirty="0"/>
              <a:t>Updating shares without changing the private key.</a:t>
            </a:r>
          </a:p>
        </p:txBody>
      </p:sp>
    </p:spTree>
    <p:extLst>
      <p:ext uri="{BB962C8B-B14F-4D97-AF65-F5344CB8AC3E}">
        <p14:creationId xmlns:p14="http://schemas.microsoft.com/office/powerpoint/2010/main" val="40889599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3671B-9699-7F47-B6E6-DBDC0F72059F}"/>
              </a:ext>
            </a:extLst>
          </p:cNvPr>
          <p:cNvSpPr>
            <a:spLocks noGrp="1"/>
          </p:cNvSpPr>
          <p:nvPr>
            <p:ph type="title"/>
          </p:nvPr>
        </p:nvSpPr>
        <p:spPr/>
        <p:txBody>
          <a:bodyPr/>
          <a:lstStyle/>
          <a:p>
            <a:r>
              <a:rPr lang="en-US" dirty="0">
                <a:solidFill>
                  <a:schemeClr val="accent2"/>
                </a:solidFill>
              </a:rPr>
              <a:t>Conclusion</a:t>
            </a:r>
          </a:p>
        </p:txBody>
      </p:sp>
      <p:sp>
        <p:nvSpPr>
          <p:cNvPr id="4" name="TextBox 3">
            <a:extLst>
              <a:ext uri="{FF2B5EF4-FFF2-40B4-BE49-F238E27FC236}">
                <a16:creationId xmlns:a16="http://schemas.microsoft.com/office/drawing/2014/main" id="{04BA7E00-AF14-F84D-9E83-8FBE3D60DF3E}"/>
              </a:ext>
            </a:extLst>
          </p:cNvPr>
          <p:cNvSpPr txBox="1"/>
          <p:nvPr/>
        </p:nvSpPr>
        <p:spPr>
          <a:xfrm>
            <a:off x="559230" y="2030277"/>
            <a:ext cx="9282193" cy="1754326"/>
          </a:xfrm>
          <a:prstGeom prst="rect">
            <a:avLst/>
          </a:prstGeom>
          <a:noFill/>
        </p:spPr>
        <p:txBody>
          <a:bodyPr wrap="square" rtlCol="0">
            <a:spAutoFit/>
          </a:bodyPr>
          <a:lstStyle/>
          <a:p>
            <a:r>
              <a:rPr lang="en-US" sz="3600" dirty="0"/>
              <a:t>Using Password Protected Secret Sharing provides an additional layer of security as opposed to using secret sharing alone. </a:t>
            </a:r>
          </a:p>
        </p:txBody>
      </p:sp>
    </p:spTree>
    <p:extLst>
      <p:ext uri="{BB962C8B-B14F-4D97-AF65-F5344CB8AC3E}">
        <p14:creationId xmlns:p14="http://schemas.microsoft.com/office/powerpoint/2010/main" val="39139328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959364-D51A-1C48-95D1-B2788CF4C466}"/>
              </a:ext>
            </a:extLst>
          </p:cNvPr>
          <p:cNvSpPr/>
          <p:nvPr/>
        </p:nvSpPr>
        <p:spPr>
          <a:xfrm>
            <a:off x="-108488" y="0"/>
            <a:ext cx="9779431"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B01E7E-8F14-AA4F-87CB-D7CCE5620E5E}"/>
              </a:ext>
            </a:extLst>
          </p:cNvPr>
          <p:cNvSpPr>
            <a:spLocks noGrp="1"/>
          </p:cNvSpPr>
          <p:nvPr>
            <p:ph type="title"/>
          </p:nvPr>
        </p:nvSpPr>
        <p:spPr>
          <a:xfrm>
            <a:off x="1862379" y="2766218"/>
            <a:ext cx="10515600" cy="1325563"/>
          </a:xfrm>
        </p:spPr>
        <p:txBody>
          <a:bodyPr>
            <a:normAutofit/>
          </a:bodyPr>
          <a:lstStyle/>
          <a:p>
            <a:r>
              <a:rPr lang="en-US" sz="7200" dirty="0"/>
              <a:t>QUESTIONS</a:t>
            </a:r>
          </a:p>
        </p:txBody>
      </p:sp>
    </p:spTree>
    <p:extLst>
      <p:ext uri="{BB962C8B-B14F-4D97-AF65-F5344CB8AC3E}">
        <p14:creationId xmlns:p14="http://schemas.microsoft.com/office/powerpoint/2010/main" val="35960451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0FE80-CF49-CA4B-B6E4-AF3AA59FA3A7}"/>
              </a:ext>
            </a:extLst>
          </p:cNvPr>
          <p:cNvSpPr>
            <a:spLocks noGrp="1"/>
          </p:cNvSpPr>
          <p:nvPr>
            <p:ph type="title"/>
          </p:nvPr>
        </p:nvSpPr>
        <p:spPr>
          <a:xfrm>
            <a:off x="838200" y="365125"/>
            <a:ext cx="10515600" cy="1083847"/>
          </a:xfrm>
        </p:spPr>
        <p:txBody>
          <a:bodyPr/>
          <a:lstStyle/>
          <a:p>
            <a:r>
              <a:rPr lang="en-US" dirty="0">
                <a:solidFill>
                  <a:schemeClr val="accent2"/>
                </a:solidFill>
              </a:rPr>
              <a:t>Secret sharing scheme</a:t>
            </a:r>
          </a:p>
        </p:txBody>
      </p:sp>
      <p:pic>
        <p:nvPicPr>
          <p:cNvPr id="5" name="Content Placeholder 4">
            <a:extLst>
              <a:ext uri="{FF2B5EF4-FFF2-40B4-BE49-F238E27FC236}">
                <a16:creationId xmlns:a16="http://schemas.microsoft.com/office/drawing/2014/main" id="{198C3E33-FFDE-A849-B4B2-1D6E581D66EB}"/>
              </a:ext>
            </a:extLst>
          </p:cNvPr>
          <p:cNvPicPr>
            <a:picLocks noGrp="1" noChangeAspect="1"/>
          </p:cNvPicPr>
          <p:nvPr>
            <p:ph idx="1"/>
          </p:nvPr>
        </p:nvPicPr>
        <p:blipFill>
          <a:blip r:embed="rId3"/>
          <a:stretch>
            <a:fillRect/>
          </a:stretch>
        </p:blipFill>
        <p:spPr>
          <a:xfrm>
            <a:off x="1889305" y="1825625"/>
            <a:ext cx="8413390" cy="4351338"/>
          </a:xfrm>
        </p:spPr>
      </p:pic>
    </p:spTree>
    <p:extLst>
      <p:ext uri="{BB962C8B-B14F-4D97-AF65-F5344CB8AC3E}">
        <p14:creationId xmlns:p14="http://schemas.microsoft.com/office/powerpoint/2010/main" val="32394433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1234-C6F9-864D-BF27-66C959350A4C}"/>
              </a:ext>
            </a:extLst>
          </p:cNvPr>
          <p:cNvSpPr>
            <a:spLocks noGrp="1"/>
          </p:cNvSpPr>
          <p:nvPr>
            <p:ph type="title"/>
          </p:nvPr>
        </p:nvSpPr>
        <p:spPr/>
        <p:txBody>
          <a:bodyPr/>
          <a:lstStyle/>
          <a:p>
            <a:r>
              <a:rPr lang="en-US" dirty="0">
                <a:solidFill>
                  <a:schemeClr val="accent2"/>
                </a:solidFill>
              </a:rPr>
              <a:t>SSS Algorithm</a:t>
            </a:r>
          </a:p>
        </p:txBody>
      </p:sp>
      <p:pic>
        <p:nvPicPr>
          <p:cNvPr id="5" name="Content Placeholder 4">
            <a:extLst>
              <a:ext uri="{FF2B5EF4-FFF2-40B4-BE49-F238E27FC236}">
                <a16:creationId xmlns:a16="http://schemas.microsoft.com/office/drawing/2014/main" id="{57C4C7CC-1175-2E47-9BF0-B2EBA63EBFC9}"/>
              </a:ext>
            </a:extLst>
          </p:cNvPr>
          <p:cNvPicPr>
            <a:picLocks noGrp="1" noChangeAspect="1"/>
          </p:cNvPicPr>
          <p:nvPr>
            <p:ph idx="1"/>
          </p:nvPr>
        </p:nvPicPr>
        <p:blipFill>
          <a:blip r:embed="rId3"/>
          <a:stretch>
            <a:fillRect/>
          </a:stretch>
        </p:blipFill>
        <p:spPr>
          <a:xfrm>
            <a:off x="1997612" y="1749078"/>
            <a:ext cx="7244861" cy="4598689"/>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8D2381-2F0F-1945-AF86-559B50C79B7B}"/>
                  </a:ext>
                </a:extLst>
              </p:cNvPr>
              <p:cNvSpPr txBox="1"/>
              <p:nvPr/>
            </p:nvSpPr>
            <p:spPr>
              <a:xfrm>
                <a:off x="2433711" y="1983545"/>
                <a:ext cx="46845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𝑓</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2</m:t>
                          </m:r>
                        </m:sub>
                      </m:sSub>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𝑛</m:t>
                          </m:r>
                        </m:sub>
                      </m:sSub>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−1</m:t>
                          </m:r>
                        </m:sup>
                      </m:sSup>
                    </m:oMath>
                  </m:oMathPara>
                </a14:m>
                <a:endParaRPr lang="en-US" b="0" dirty="0">
                  <a:solidFill>
                    <a:schemeClr val="tx1"/>
                  </a:solidFill>
                </a:endParaRPr>
              </a:p>
            </p:txBody>
          </p:sp>
        </mc:Choice>
        <mc:Fallback xmlns="">
          <p:sp>
            <p:nvSpPr>
              <p:cNvPr id="6" name="TextBox 5">
                <a:extLst>
                  <a:ext uri="{FF2B5EF4-FFF2-40B4-BE49-F238E27FC236}">
                    <a16:creationId xmlns:a16="http://schemas.microsoft.com/office/drawing/2014/main" id="{DB8D2381-2F0F-1945-AF86-559B50C79B7B}"/>
                  </a:ext>
                </a:extLst>
              </p:cNvPr>
              <p:cNvSpPr txBox="1">
                <a:spLocks noRot="1" noChangeAspect="1" noMove="1" noResize="1" noEditPoints="1" noAdjustHandles="1" noChangeArrowheads="1" noChangeShapeType="1" noTextEdit="1"/>
              </p:cNvSpPr>
              <p:nvPr/>
            </p:nvSpPr>
            <p:spPr>
              <a:xfrm>
                <a:off x="2433711" y="1983545"/>
                <a:ext cx="4684542" cy="369332"/>
              </a:xfrm>
              <a:prstGeom prst="rect">
                <a:avLst/>
              </a:prstGeom>
              <a:blipFill>
                <a:blip r:embed="rId4"/>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1EFF8C1-1890-0E45-B9D0-AECB47F3B2B7}"/>
                  </a:ext>
                </a:extLst>
              </p:cNvPr>
              <p:cNvSpPr txBox="1"/>
              <p:nvPr/>
            </p:nvSpPr>
            <p:spPr>
              <a:xfrm>
                <a:off x="7118254" y="4994031"/>
                <a:ext cx="2588454" cy="944746"/>
              </a:xfrm>
              <a:prstGeom prst="rect">
                <a:avLst/>
              </a:prstGeom>
              <a:noFill/>
            </p:spPr>
            <p:txBody>
              <a:bodyPr wrap="square" rtlCol="0">
                <a:spAutoFit/>
              </a:bodyPr>
              <a:lstStyle/>
              <a:p>
                <a:r>
                  <a:rPr lang="en-US" dirty="0">
                    <a:solidFill>
                      <a:schemeClr val="tx1"/>
                    </a:solidFill>
                  </a:rPr>
                  <a:t>xi = Public Identity</a:t>
                </a:r>
              </a:p>
              <a:p>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𝑌</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 </m:t>
                    </m:r>
                  </m:oMath>
                </a14:m>
                <a:r>
                  <a:rPr lang="en-US" dirty="0">
                    <a:solidFill>
                      <a:schemeClr val="tx1"/>
                    </a:solidFill>
                  </a:rPr>
                  <a:t>= Secret Share</a:t>
                </a:r>
              </a:p>
              <a:p>
                <a14:m>
                  <m:oMath xmlns:m="http://schemas.openxmlformats.org/officeDocument/2006/math">
                    <m:r>
                      <a:rPr lang="en-US" b="0" i="1" smtClean="0">
                        <a:solidFill>
                          <a:schemeClr val="tx1"/>
                        </a:solidFill>
                        <a:latin typeface="Cambria Math" panose="02040503050406030204" pitchFamily="18" charset="0"/>
                      </a:rPr>
                      <m:t>𝑓</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𝑍</m:t>
                        </m:r>
                      </m:e>
                      <m:sub>
                        <m:r>
                          <a:rPr lang="en-US" b="0" i="1" smtClean="0">
                            <a:solidFill>
                              <a:schemeClr val="tx1"/>
                            </a:solidFill>
                            <a:latin typeface="Cambria Math" panose="02040503050406030204" pitchFamily="18" charset="0"/>
                          </a:rPr>
                          <m:t>𝑝</m:t>
                        </m:r>
                      </m:sub>
                    </m:sSub>
                  </m:oMath>
                </a14:m>
                <a:r>
                  <a:rPr lang="en-US" dirty="0">
                    <a:solidFill>
                      <a:schemeClr val="tx1"/>
                    </a:solidFill>
                  </a:rPr>
                  <a:t> </a:t>
                </a:r>
              </a:p>
            </p:txBody>
          </p:sp>
        </mc:Choice>
        <mc:Fallback xmlns="">
          <p:sp>
            <p:nvSpPr>
              <p:cNvPr id="7" name="TextBox 6">
                <a:extLst>
                  <a:ext uri="{FF2B5EF4-FFF2-40B4-BE49-F238E27FC236}">
                    <a16:creationId xmlns:a16="http://schemas.microsoft.com/office/drawing/2014/main" id="{A1EFF8C1-1890-0E45-B9D0-AECB47F3B2B7}"/>
                  </a:ext>
                </a:extLst>
              </p:cNvPr>
              <p:cNvSpPr txBox="1">
                <a:spLocks noRot="1" noChangeAspect="1" noMove="1" noResize="1" noEditPoints="1" noAdjustHandles="1" noChangeArrowheads="1" noChangeShapeType="1" noTextEdit="1"/>
              </p:cNvSpPr>
              <p:nvPr/>
            </p:nvSpPr>
            <p:spPr>
              <a:xfrm>
                <a:off x="7118254" y="4994031"/>
                <a:ext cx="2588454" cy="944746"/>
              </a:xfrm>
              <a:prstGeom prst="rect">
                <a:avLst/>
              </a:prstGeom>
              <a:blipFill>
                <a:blip r:embed="rId5"/>
                <a:stretch>
                  <a:fillRect l="-1463" t="-1316" b="-1316"/>
                </a:stretch>
              </a:blipFill>
            </p:spPr>
            <p:txBody>
              <a:bodyPr/>
              <a:lstStyle/>
              <a:p>
                <a:r>
                  <a:rPr lang="en-US">
                    <a:noFill/>
                  </a:rPr>
                  <a:t> </a:t>
                </a:r>
              </a:p>
            </p:txBody>
          </p:sp>
        </mc:Fallback>
      </mc:AlternateContent>
    </p:spTree>
    <p:extLst>
      <p:ext uri="{BB962C8B-B14F-4D97-AF65-F5344CB8AC3E}">
        <p14:creationId xmlns:p14="http://schemas.microsoft.com/office/powerpoint/2010/main" val="34925478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18C4F-37B7-B043-A563-1CEC5FF06CC0}"/>
              </a:ext>
            </a:extLst>
          </p:cNvPr>
          <p:cNvSpPr>
            <a:spLocks noGrp="1"/>
          </p:cNvSpPr>
          <p:nvPr>
            <p:ph type="title"/>
          </p:nvPr>
        </p:nvSpPr>
        <p:spPr>
          <a:xfrm>
            <a:off x="154744" y="838354"/>
            <a:ext cx="9397218" cy="1027156"/>
          </a:xfrm>
        </p:spPr>
        <p:txBody>
          <a:bodyPr>
            <a:normAutofit fontScale="90000"/>
          </a:bodyPr>
          <a:lstStyle/>
          <a:p>
            <a:r>
              <a:rPr lang="en-US" dirty="0">
                <a:solidFill>
                  <a:schemeClr val="accent2"/>
                </a:solidFill>
              </a:rPr>
              <a:t>SSS Properties</a:t>
            </a:r>
            <a:br>
              <a:rPr lang="en-US" dirty="0"/>
            </a:br>
            <a:endParaRPr lang="en-US" dirty="0"/>
          </a:p>
        </p:txBody>
      </p:sp>
      <p:sp>
        <p:nvSpPr>
          <p:cNvPr id="3" name="Content Placeholder 2">
            <a:extLst>
              <a:ext uri="{FF2B5EF4-FFF2-40B4-BE49-F238E27FC236}">
                <a16:creationId xmlns:a16="http://schemas.microsoft.com/office/drawing/2014/main" id="{1D57806B-291F-CE4D-8F46-16E9FF19CA01}"/>
              </a:ext>
            </a:extLst>
          </p:cNvPr>
          <p:cNvSpPr>
            <a:spLocks noGrp="1"/>
          </p:cNvSpPr>
          <p:nvPr>
            <p:ph idx="1"/>
          </p:nvPr>
        </p:nvSpPr>
        <p:spPr>
          <a:xfrm flipV="1">
            <a:off x="6431199" y="7175360"/>
            <a:ext cx="7796540" cy="435262"/>
          </a:xfrm>
        </p:spPr>
        <p:txBody>
          <a:bodyPr>
            <a:normAutofit fontScale="92500" lnSpcReduction="10000"/>
          </a:bodyPr>
          <a:lstStyle/>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5CDE2BC-4C46-9542-84AE-B1A0A2821779}"/>
                  </a:ext>
                </a:extLst>
              </p:cNvPr>
              <p:cNvSpPr txBox="1"/>
              <p:nvPr/>
            </p:nvSpPr>
            <p:spPr>
              <a:xfrm>
                <a:off x="2096086" y="2292321"/>
                <a:ext cx="10452293" cy="1592508"/>
              </a:xfrm>
              <a:prstGeom prst="rect">
                <a:avLst/>
              </a:prstGeom>
              <a:noFill/>
            </p:spPr>
            <p:txBody>
              <a:bodyPr wrap="square" rtlCol="0">
                <a:spAutoFit/>
              </a:bodyPr>
              <a:lstStyle/>
              <a:p>
                <a:endParaRPr lang="en-US" b="0" i="1" dirty="0">
                  <a:latin typeface="Cambria Math" panose="02040503050406030204" pitchFamily="18" charset="0"/>
                  <a:ea typeface="Cambria Math" panose="02040503050406030204" pitchFamily="18" charset="0"/>
                </a:endParaRPr>
              </a:p>
              <a:p>
                <a:r>
                  <a:rPr lang="en-US" sz="2800" b="0" dirty="0">
                    <a:ea typeface="Cambria Math" panose="02040503050406030204" pitchFamily="18" charset="0"/>
                  </a:rPr>
                  <a:t> </a:t>
                </a:r>
                <a14:m>
                  <m:oMath xmlns:m="http://schemas.openxmlformats.org/officeDocument/2006/math">
                    <m:func>
                      <m:funcPr>
                        <m:ctrlPr>
                          <a:rPr lang="en-US" sz="2800" b="0" i="1" smtClean="0">
                            <a:latin typeface="Cambria Math" panose="02040503050406030204" pitchFamily="18" charset="0"/>
                            <a:ea typeface="Cambria Math" panose="02040503050406030204" pitchFamily="18" charset="0"/>
                          </a:rPr>
                        </m:ctrlPr>
                      </m:funcPr>
                      <m:fName>
                        <m:limLow>
                          <m:limLowPr>
                            <m:ctrlPr>
                              <a:rPr lang="en-US" sz="2800" b="0" i="1" smtClean="0">
                                <a:latin typeface="Cambria Math" panose="02040503050406030204" pitchFamily="18" charset="0"/>
                                <a:ea typeface="Cambria Math" panose="02040503050406030204" pitchFamily="18" charset="0"/>
                              </a:rPr>
                            </m:ctrlPr>
                          </m:limLowPr>
                          <m:e>
                            <m:r>
                              <m:rPr>
                                <m:sty m:val="p"/>
                              </m:rPr>
                              <a:rPr lang="en-US" sz="2800" b="0" i="0" smtClean="0">
                                <a:latin typeface="Cambria Math" panose="02040503050406030204" pitchFamily="18" charset="0"/>
                                <a:ea typeface="Cambria Math" panose="02040503050406030204" pitchFamily="18" charset="0"/>
                              </a:rPr>
                              <m:t>Pr</m:t>
                            </m:r>
                          </m:e>
                          <m:lim>
                            <m:r>
                              <a:rPr lang="en-US" sz="2800" b="0" i="1" smtClean="0">
                                <a:latin typeface="Cambria Math" panose="02040503050406030204" pitchFamily="18" charset="0"/>
                                <a:ea typeface="Cambria Math" panose="02040503050406030204" pitchFamily="18" charset="0"/>
                              </a:rPr>
                              <m:t>𝑠h𝑎𝑟𝑒</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𝑠</m:t>
                                </m:r>
                                <m:r>
                                  <a:rPr lang="en-US" sz="2800" b="0" i="1" smtClean="0">
                                    <a:latin typeface="Cambria Math" panose="02040503050406030204" pitchFamily="18" charset="0"/>
                                    <a:ea typeface="Cambria Math" panose="02040503050406030204" pitchFamily="18" charset="0"/>
                                  </a:rPr>
                                  <m:t> </m:t>
                                </m:r>
                              </m:e>
                            </m:d>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𝑠</m:t>
                                </m:r>
                              </m:e>
                              <m:sub>
                                <m:r>
                                  <a:rPr lang="en-US" sz="2800" b="0" i="1" smtClean="0">
                                    <a:latin typeface="Cambria Math" panose="02040503050406030204" pitchFamily="18" charset="0"/>
                                    <a:ea typeface="Cambria Math" panose="02040503050406030204" pitchFamily="18" charset="0"/>
                                  </a:rPr>
                                  <m:t>1</m:t>
                                </m:r>
                              </m:sub>
                            </m:sSub>
                            <m:r>
                              <a:rPr lang="en-US" sz="2800" b="0" i="1" smtClean="0">
                                <a:latin typeface="Cambria Math" panose="02040503050406030204" pitchFamily="18" charset="0"/>
                                <a:ea typeface="Cambria Math" panose="02040503050406030204" pitchFamily="18" charset="0"/>
                              </a:rPr>
                              <m:t>, ⋯, </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𝑠</m:t>
                                </m:r>
                              </m:e>
                              <m:sub>
                                <m:r>
                                  <a:rPr lang="en-US" sz="2800" b="0" i="1" smtClean="0">
                                    <a:latin typeface="Cambria Math" panose="02040503050406030204" pitchFamily="18" charset="0"/>
                                    <a:ea typeface="Cambria Math" panose="02040503050406030204" pitchFamily="18" charset="0"/>
                                  </a:rPr>
                                  <m:t>𝑛</m:t>
                                </m:r>
                              </m:sub>
                            </m:sSub>
                            <m:r>
                              <a:rPr lang="en-US" sz="2800" b="0" i="1" smtClean="0">
                                <a:latin typeface="Cambria Math" panose="02040503050406030204" pitchFamily="18" charset="0"/>
                                <a:ea typeface="Cambria Math" panose="02040503050406030204" pitchFamily="18" charset="0"/>
                              </a:rPr>
                              <m:t>)</m:t>
                            </m:r>
                          </m:lim>
                        </m:limLow>
                      </m:fName>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𝑅𝑒𝑐𝑜𝑛𝑠𝑡𝑟𝑢𝑐𝑡</m:t>
                            </m:r>
                            <m:d>
                              <m:dPr>
                                <m:ctrlPr>
                                  <a:rPr lang="en-US" sz="2800" i="1">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𝑠</m:t>
                                    </m:r>
                                  </m:e>
                                  <m:sub>
                                    <m:r>
                                      <a:rPr lang="en-US" sz="2800" i="1">
                                        <a:latin typeface="Cambria Math" panose="02040503050406030204" pitchFamily="18" charset="0"/>
                                        <a:ea typeface="Cambria Math" panose="02040503050406030204" pitchFamily="18" charset="0"/>
                                      </a:rPr>
                                      <m:t>1</m:t>
                                    </m:r>
                                  </m:sub>
                                </m:sSub>
                                <m:r>
                                  <a:rPr lang="en-US" sz="2800" i="1">
                                    <a:latin typeface="Cambria Math" panose="02040503050406030204" pitchFamily="18" charset="0"/>
                                    <a:ea typeface="Cambria Math" panose="02040503050406030204" pitchFamily="18" charset="0"/>
                                  </a:rPr>
                                  <m:t>, ⋯, </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𝑠</m:t>
                                    </m:r>
                                  </m:e>
                                  <m:sub>
                                    <m:r>
                                      <a:rPr lang="en-US" sz="2800" i="1">
                                        <a:latin typeface="Cambria Math" panose="02040503050406030204" pitchFamily="18" charset="0"/>
                                        <a:ea typeface="Cambria Math" panose="02040503050406030204" pitchFamily="18" charset="0"/>
                                      </a:rPr>
                                      <m:t>𝑡</m:t>
                                    </m:r>
                                  </m:sub>
                                </m:sSub>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𝑠</m:t>
                            </m:r>
                          </m:e>
                        </m:d>
                        <m:r>
                          <a:rPr lang="en-US" sz="2800" i="1">
                            <a:latin typeface="Cambria Math" panose="02040503050406030204" pitchFamily="18" charset="0"/>
                            <a:ea typeface="Cambria Math" panose="02040503050406030204" pitchFamily="18" charset="0"/>
                          </a:rPr>
                          <m:t>=1</m:t>
                        </m:r>
                        <m:r>
                          <m:rPr>
                            <m:nor/>
                          </m:rPr>
                          <a:rPr lang="en-US" sz="2800" dirty="0">
                            <a:ea typeface="Cambria Math" panose="02040503050406030204" pitchFamily="18" charset="0"/>
                          </a:rPr>
                          <m:t> </m:t>
                        </m:r>
                      </m:e>
                    </m:func>
                  </m:oMath>
                </a14:m>
                <a:endParaRPr lang="en-US" sz="2800" b="0" dirty="0">
                  <a:ea typeface="Cambria Math" panose="02040503050406030204" pitchFamily="18" charset="0"/>
                </a:endParaRPr>
              </a:p>
              <a:p>
                <a:endParaRPr lang="en-US" sz="2800" b="0" dirty="0">
                  <a:ea typeface="Cambria Math" panose="02040503050406030204" pitchFamily="18" charset="0"/>
                </a:endParaRPr>
              </a:p>
              <a:p>
                <a:endParaRPr lang="en-US" dirty="0"/>
              </a:p>
            </p:txBody>
          </p:sp>
        </mc:Choice>
        <mc:Fallback xmlns="">
          <p:sp>
            <p:nvSpPr>
              <p:cNvPr id="4" name="TextBox 3">
                <a:extLst>
                  <a:ext uri="{FF2B5EF4-FFF2-40B4-BE49-F238E27FC236}">
                    <a16:creationId xmlns:a16="http://schemas.microsoft.com/office/drawing/2014/main" id="{45CDE2BC-4C46-9542-84AE-B1A0A2821779}"/>
                  </a:ext>
                </a:extLst>
              </p:cNvPr>
              <p:cNvSpPr txBox="1">
                <a:spLocks noRot="1" noChangeAspect="1" noMove="1" noResize="1" noEditPoints="1" noAdjustHandles="1" noChangeArrowheads="1" noChangeShapeType="1" noTextEdit="1"/>
              </p:cNvSpPr>
              <p:nvPr/>
            </p:nvSpPr>
            <p:spPr>
              <a:xfrm>
                <a:off x="2096086" y="2292321"/>
                <a:ext cx="10452293" cy="1592508"/>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FB56B5F-8194-244E-87AC-21EF7FB3AFCE}"/>
              </a:ext>
            </a:extLst>
          </p:cNvPr>
          <p:cNvSpPr txBox="1"/>
          <p:nvPr/>
        </p:nvSpPr>
        <p:spPr>
          <a:xfrm>
            <a:off x="1181685" y="1707545"/>
            <a:ext cx="3671668" cy="646331"/>
          </a:xfrm>
          <a:prstGeom prst="rect">
            <a:avLst/>
          </a:prstGeom>
          <a:noFill/>
        </p:spPr>
        <p:txBody>
          <a:bodyPr wrap="square" rtlCol="0">
            <a:spAutoFit/>
          </a:bodyPr>
          <a:lstStyle/>
          <a:p>
            <a:r>
              <a:rPr lang="en-US" sz="3200" dirty="0"/>
              <a:t>1. </a:t>
            </a:r>
            <a:r>
              <a:rPr lang="en-US" sz="3600" dirty="0"/>
              <a:t>Correctness</a:t>
            </a:r>
          </a:p>
        </p:txBody>
      </p:sp>
      <p:sp>
        <p:nvSpPr>
          <p:cNvPr id="6" name="TextBox 5">
            <a:extLst>
              <a:ext uri="{FF2B5EF4-FFF2-40B4-BE49-F238E27FC236}">
                <a16:creationId xmlns:a16="http://schemas.microsoft.com/office/drawing/2014/main" id="{AE331F41-5A95-CD43-BD80-BD314FA98017}"/>
              </a:ext>
            </a:extLst>
          </p:cNvPr>
          <p:cNvSpPr txBox="1"/>
          <p:nvPr/>
        </p:nvSpPr>
        <p:spPr>
          <a:xfrm>
            <a:off x="1181685" y="3752920"/>
            <a:ext cx="5249514" cy="646331"/>
          </a:xfrm>
          <a:prstGeom prst="rect">
            <a:avLst/>
          </a:prstGeom>
          <a:noFill/>
        </p:spPr>
        <p:txBody>
          <a:bodyPr wrap="square" rtlCol="0">
            <a:spAutoFit/>
          </a:bodyPr>
          <a:lstStyle/>
          <a:p>
            <a:r>
              <a:rPr lang="en-US" sz="3600" dirty="0"/>
              <a:t>2. Perfect Secrecy</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E186DEC-23E3-D546-9D18-02899B2DB1CA}"/>
                  </a:ext>
                </a:extLst>
              </p:cNvPr>
              <p:cNvSpPr txBox="1"/>
              <p:nvPr/>
            </p:nvSpPr>
            <p:spPr>
              <a:xfrm>
                <a:off x="2560320" y="4825218"/>
                <a:ext cx="5514535" cy="646331"/>
              </a:xfrm>
              <a:prstGeom prst="rect">
                <a:avLst/>
              </a:prstGeom>
              <a:noFill/>
            </p:spPr>
            <p:txBody>
              <a:bodyPr wrap="square" rtlCol="0">
                <a:spAutoFit/>
              </a:bodyPr>
              <a:lstStyle/>
              <a:p>
                <a:r>
                  <a:rPr lang="en-US" sz="3600" dirty="0"/>
                  <a:t>Pr</a:t>
                </a:r>
                <a14:m>
                  <m:oMath xmlns:m="http://schemas.openxmlformats.org/officeDocument/2006/math">
                    <m:r>
                      <a:rPr lang="en-US" sz="3600" i="1">
                        <a:latin typeface="Cambria Math" panose="02040503050406030204" pitchFamily="18" charset="0"/>
                      </a:rPr>
                      <m:t>(</m:t>
                    </m:r>
                    <m:r>
                      <a:rPr lang="en-US" sz="3600" b="0" i="1" smtClean="0">
                        <a:latin typeface="Cambria Math" panose="02040503050406030204" pitchFamily="18" charset="0"/>
                      </a:rPr>
                      <m:t>𝑠</m:t>
                    </m:r>
                    <m:r>
                      <a:rPr lang="en-US" sz="3600" i="1">
                        <a:latin typeface="Cambria Math" panose="02040503050406030204" pitchFamily="18" charset="0"/>
                      </a:rPr>
                      <m:t>|</m:t>
                    </m:r>
                    <m:sSub>
                      <m:sSubPr>
                        <m:ctrlPr>
                          <a:rPr lang="en-US" sz="3600" b="0" i="1" smtClean="0">
                            <a:latin typeface="Cambria Math" panose="02040503050406030204" pitchFamily="18" charset="0"/>
                          </a:rPr>
                        </m:ctrlPr>
                      </m:sSubPr>
                      <m:e>
                        <m:r>
                          <a:rPr lang="en-US" sz="3600" i="1">
                            <a:latin typeface="Cambria Math" panose="02040503050406030204" pitchFamily="18" charset="0"/>
                          </a:rPr>
                          <m:t>𝑠</m:t>
                        </m:r>
                      </m:e>
                      <m:sub>
                        <m:r>
                          <a:rPr lang="en-US" sz="3600" b="0" i="1" smtClean="0">
                            <a:latin typeface="Cambria Math" panose="02040503050406030204" pitchFamily="18" charset="0"/>
                          </a:rPr>
                          <m:t>1</m:t>
                        </m:r>
                      </m:sub>
                    </m:sSub>
                    <m:r>
                      <a:rPr lang="en-US" sz="3600" i="1">
                        <a:latin typeface="Cambria Math" panose="02040503050406030204" pitchFamily="18" charset="0"/>
                      </a:rPr>
                      <m:t>,</m:t>
                    </m:r>
                    <m:r>
                      <a:rPr lang="en-US" sz="3600" i="1" smtClean="0">
                        <a:latin typeface="Cambria Math" panose="02040503050406030204" pitchFamily="18" charset="0"/>
                      </a:rPr>
                      <m:t>⋯</m:t>
                    </m:r>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𝑠</m:t>
                        </m:r>
                      </m:e>
                      <m:sub>
                        <m:r>
                          <a:rPr lang="en-US" sz="3600" b="0" i="1" smtClean="0">
                            <a:latin typeface="Cambria Math" panose="02040503050406030204" pitchFamily="18" charset="0"/>
                          </a:rPr>
                          <m:t>𝑡</m:t>
                        </m:r>
                        <m:r>
                          <a:rPr lang="en-US" sz="3600" b="0" i="1" smtClean="0">
                            <a:latin typeface="Cambria Math" panose="02040503050406030204" pitchFamily="18" charset="0"/>
                          </a:rPr>
                          <m:t>−1</m:t>
                        </m:r>
                      </m:sub>
                    </m:sSub>
                    <m:r>
                      <a:rPr lang="en-US" sz="3600" i="1">
                        <a:latin typeface="Cambria Math" panose="02040503050406030204" pitchFamily="18" charset="0"/>
                      </a:rPr>
                      <m:t>) =</m:t>
                    </m:r>
                    <m:r>
                      <m:rPr>
                        <m:sty m:val="p"/>
                      </m:rPr>
                      <a:rPr lang="en-US" sz="3600" b="0" i="0" smtClean="0">
                        <a:latin typeface="Cambria Math" panose="02040503050406030204" pitchFamily="18" charset="0"/>
                      </a:rPr>
                      <m:t>Pr</m:t>
                    </m:r>
                    <m:r>
                      <a:rPr lang="en-US" sz="3600" b="0" i="1" smtClean="0">
                        <a:latin typeface="Cambria Math" panose="02040503050406030204" pitchFamily="18" charset="0"/>
                      </a:rPr>
                      <m:t>⁡(</m:t>
                    </m:r>
                    <m:r>
                      <a:rPr lang="en-US" sz="3600" b="0" i="1" smtClean="0">
                        <a:latin typeface="Cambria Math" panose="02040503050406030204" pitchFamily="18" charset="0"/>
                      </a:rPr>
                      <m:t>𝑠</m:t>
                    </m:r>
                    <m:r>
                      <a:rPr lang="en-US" sz="3600" b="0" i="1" smtClean="0">
                        <a:latin typeface="Cambria Math" panose="02040503050406030204" pitchFamily="18" charset="0"/>
                      </a:rPr>
                      <m:t>)</m:t>
                    </m:r>
                  </m:oMath>
                </a14:m>
                <a:r>
                  <a:rPr lang="en-US" sz="3600" dirty="0"/>
                  <a:t> </a:t>
                </a:r>
              </a:p>
            </p:txBody>
          </p:sp>
        </mc:Choice>
        <mc:Fallback xmlns="">
          <p:sp>
            <p:nvSpPr>
              <p:cNvPr id="7" name="TextBox 6">
                <a:extLst>
                  <a:ext uri="{FF2B5EF4-FFF2-40B4-BE49-F238E27FC236}">
                    <a16:creationId xmlns:a16="http://schemas.microsoft.com/office/drawing/2014/main" id="{AE186DEC-23E3-D546-9D18-02899B2DB1CA}"/>
                  </a:ext>
                </a:extLst>
              </p:cNvPr>
              <p:cNvSpPr txBox="1">
                <a:spLocks noRot="1" noChangeAspect="1" noMove="1" noResize="1" noEditPoints="1" noAdjustHandles="1" noChangeArrowheads="1" noChangeShapeType="1" noTextEdit="1"/>
              </p:cNvSpPr>
              <p:nvPr/>
            </p:nvSpPr>
            <p:spPr>
              <a:xfrm>
                <a:off x="2560320" y="4825218"/>
                <a:ext cx="5514535" cy="646331"/>
              </a:xfrm>
              <a:prstGeom prst="rect">
                <a:avLst/>
              </a:prstGeom>
              <a:blipFill>
                <a:blip r:embed="rId4"/>
                <a:stretch>
                  <a:fillRect l="-3218" t="-13462" b="-32692"/>
                </a:stretch>
              </a:blipFill>
            </p:spPr>
            <p:txBody>
              <a:bodyPr/>
              <a:lstStyle/>
              <a:p>
                <a:r>
                  <a:rPr lang="en-US">
                    <a:noFill/>
                  </a:rPr>
                  <a:t> </a:t>
                </a:r>
              </a:p>
            </p:txBody>
          </p:sp>
        </mc:Fallback>
      </mc:AlternateContent>
    </p:spTree>
    <p:extLst>
      <p:ext uri="{BB962C8B-B14F-4D97-AF65-F5344CB8AC3E}">
        <p14:creationId xmlns:p14="http://schemas.microsoft.com/office/powerpoint/2010/main" val="24077917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774B-46C2-3C47-A644-1E2339118009}"/>
              </a:ext>
            </a:extLst>
          </p:cNvPr>
          <p:cNvSpPr>
            <a:spLocks noGrp="1"/>
          </p:cNvSpPr>
          <p:nvPr>
            <p:ph type="title"/>
          </p:nvPr>
        </p:nvSpPr>
        <p:spPr/>
        <p:txBody>
          <a:bodyPr/>
          <a:lstStyle/>
          <a:p>
            <a:r>
              <a:rPr lang="en-US" dirty="0" err="1">
                <a:solidFill>
                  <a:schemeClr val="accent2"/>
                </a:solidFill>
              </a:rPr>
              <a:t>ElGamal</a:t>
            </a:r>
            <a:r>
              <a:rPr lang="en-US" dirty="0">
                <a:solidFill>
                  <a:schemeClr val="accent2"/>
                </a:solidFill>
              </a:rPr>
              <a:t> Public Key Encryption</a:t>
            </a:r>
          </a:p>
        </p:txBody>
      </p:sp>
      <p:sp>
        <p:nvSpPr>
          <p:cNvPr id="3" name="Content Placeholder 2">
            <a:extLst>
              <a:ext uri="{FF2B5EF4-FFF2-40B4-BE49-F238E27FC236}">
                <a16:creationId xmlns:a16="http://schemas.microsoft.com/office/drawing/2014/main" id="{43B377D6-8504-844E-900A-37CF4F1540D8}"/>
              </a:ext>
            </a:extLst>
          </p:cNvPr>
          <p:cNvSpPr>
            <a:spLocks noGrp="1"/>
          </p:cNvSpPr>
          <p:nvPr>
            <p:ph idx="1"/>
          </p:nvPr>
        </p:nvSpPr>
        <p:spPr>
          <a:xfrm>
            <a:off x="2760785" y="7396431"/>
            <a:ext cx="3335215" cy="622153"/>
          </a:xfrm>
        </p:spPr>
        <p:txBody>
          <a:bodyPr/>
          <a:lstStyle/>
          <a:p>
            <a:endParaRPr lang="en-US" dirty="0"/>
          </a:p>
        </p:txBody>
      </p:sp>
      <p:sp>
        <p:nvSpPr>
          <p:cNvPr id="6" name="TextBox 5">
            <a:extLst>
              <a:ext uri="{FF2B5EF4-FFF2-40B4-BE49-F238E27FC236}">
                <a16:creationId xmlns:a16="http://schemas.microsoft.com/office/drawing/2014/main" id="{07215AC3-A6EC-414F-BCFA-647FBE6959EE}"/>
              </a:ext>
            </a:extLst>
          </p:cNvPr>
          <p:cNvSpPr txBox="1"/>
          <p:nvPr/>
        </p:nvSpPr>
        <p:spPr>
          <a:xfrm>
            <a:off x="1982372" y="1756606"/>
            <a:ext cx="1280159" cy="369332"/>
          </a:xfrm>
          <a:prstGeom prst="rect">
            <a:avLst/>
          </a:prstGeom>
          <a:noFill/>
        </p:spPr>
        <p:txBody>
          <a:bodyPr wrap="square" rtlCol="0">
            <a:spAutoFit/>
          </a:bodyPr>
          <a:lstStyle/>
          <a:p>
            <a:r>
              <a:rPr lang="en-US" dirty="0"/>
              <a:t>Alice</a:t>
            </a:r>
          </a:p>
        </p:txBody>
      </p:sp>
      <p:sp>
        <p:nvSpPr>
          <p:cNvPr id="7" name="TextBox 6">
            <a:extLst>
              <a:ext uri="{FF2B5EF4-FFF2-40B4-BE49-F238E27FC236}">
                <a16:creationId xmlns:a16="http://schemas.microsoft.com/office/drawing/2014/main" id="{2728F272-63CB-6540-862B-4083B7163080}"/>
              </a:ext>
            </a:extLst>
          </p:cNvPr>
          <p:cNvSpPr txBox="1"/>
          <p:nvPr/>
        </p:nvSpPr>
        <p:spPr>
          <a:xfrm>
            <a:off x="8445550" y="1690688"/>
            <a:ext cx="1070996" cy="369332"/>
          </a:xfrm>
          <a:prstGeom prst="rect">
            <a:avLst/>
          </a:prstGeom>
          <a:noFill/>
        </p:spPr>
        <p:txBody>
          <a:bodyPr wrap="square" rtlCol="0">
            <a:spAutoFit/>
          </a:bodyPr>
          <a:lstStyle/>
          <a:p>
            <a:r>
              <a:rPr lang="en-US" dirty="0"/>
              <a:t>Bob</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7F2670F-F20B-A641-BAF3-1232D75A94A4}"/>
                  </a:ext>
                </a:extLst>
              </p:cNvPr>
              <p:cNvSpPr/>
              <p:nvPr/>
            </p:nvSpPr>
            <p:spPr>
              <a:xfrm>
                <a:off x="1783667" y="2606095"/>
                <a:ext cx="1856935" cy="59084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𝑔</m:t>
                          </m:r>
                        </m:e>
                        <m:sup>
                          <m:r>
                            <a:rPr lang="en-US" b="0" i="1" smtClean="0">
                              <a:solidFill>
                                <a:schemeClr val="tx1"/>
                              </a:solidFill>
                              <a:latin typeface="Cambria Math" panose="02040503050406030204" pitchFamily="18" charset="0"/>
                            </a:rPr>
                            <m:t>𝑥</m:t>
                          </m:r>
                        </m:sup>
                      </m:sSup>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𝑚𝑜𝑑</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𝑝</m:t>
                      </m:r>
                    </m:oMath>
                  </m:oMathPara>
                </a14:m>
                <a:endParaRPr lang="en-US" b="0" dirty="0">
                  <a:solidFill>
                    <a:schemeClr val="tx1"/>
                  </a:solidFill>
                </a:endParaRPr>
              </a:p>
              <a:p>
                <a:pPr algn="ctr"/>
                <a:endParaRPr lang="en-US" dirty="0"/>
              </a:p>
            </p:txBody>
          </p:sp>
        </mc:Choice>
        <mc:Fallback xmlns="">
          <p:sp>
            <p:nvSpPr>
              <p:cNvPr id="8" name="Rectangle 7">
                <a:extLst>
                  <a:ext uri="{FF2B5EF4-FFF2-40B4-BE49-F238E27FC236}">
                    <a16:creationId xmlns:a16="http://schemas.microsoft.com/office/drawing/2014/main" id="{77F2670F-F20B-A641-BAF3-1232D75A94A4}"/>
                  </a:ext>
                </a:extLst>
              </p:cNvPr>
              <p:cNvSpPr>
                <a:spLocks noRot="1" noChangeAspect="1" noMove="1" noResize="1" noEditPoints="1" noAdjustHandles="1" noChangeArrowheads="1" noChangeShapeType="1" noTextEdit="1"/>
              </p:cNvSpPr>
              <p:nvPr/>
            </p:nvSpPr>
            <p:spPr>
              <a:xfrm>
                <a:off x="1783667" y="2606095"/>
                <a:ext cx="1856935" cy="590843"/>
              </a:xfrm>
              <a:prstGeom prst="rect">
                <a:avLst/>
              </a:prstGeom>
              <a:blipFill>
                <a:blip r:embed="rId3"/>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4890CE5B-A9E7-4B48-BBDD-9D2D6C289CF0}"/>
              </a:ext>
            </a:extLst>
          </p:cNvPr>
          <p:cNvCxnSpPr>
            <a:cxnSpLocks/>
          </p:cNvCxnSpPr>
          <p:nvPr/>
        </p:nvCxnSpPr>
        <p:spPr>
          <a:xfrm flipV="1">
            <a:off x="3933385" y="2788427"/>
            <a:ext cx="382641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332476-3118-F945-8609-8FDC458903EC}"/>
                  </a:ext>
                </a:extLst>
              </p:cNvPr>
              <p:cNvSpPr txBox="1"/>
              <p:nvPr/>
            </p:nvSpPr>
            <p:spPr>
              <a:xfrm>
                <a:off x="5350412" y="2421429"/>
                <a:ext cx="14911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𝑔</m:t>
                      </m:r>
                    </m:oMath>
                  </m:oMathPara>
                </a14:m>
                <a:endParaRPr lang="en-US" dirty="0"/>
              </a:p>
            </p:txBody>
          </p:sp>
        </mc:Choice>
        <mc:Fallback xmlns="">
          <p:sp>
            <p:nvSpPr>
              <p:cNvPr id="11" name="TextBox 10">
                <a:extLst>
                  <a:ext uri="{FF2B5EF4-FFF2-40B4-BE49-F238E27FC236}">
                    <a16:creationId xmlns:a16="http://schemas.microsoft.com/office/drawing/2014/main" id="{F0332476-3118-F945-8609-8FDC458903EC}"/>
                  </a:ext>
                </a:extLst>
              </p:cNvPr>
              <p:cNvSpPr txBox="1">
                <a:spLocks noRot="1" noChangeAspect="1" noMove="1" noResize="1" noEditPoints="1" noAdjustHandles="1" noChangeArrowheads="1" noChangeShapeType="1" noTextEdit="1"/>
              </p:cNvSpPr>
              <p:nvPr/>
            </p:nvSpPr>
            <p:spPr>
              <a:xfrm>
                <a:off x="5350412" y="2421429"/>
                <a:ext cx="1491175" cy="369332"/>
              </a:xfrm>
              <a:prstGeom prst="rect">
                <a:avLst/>
              </a:prstGeom>
              <a:blipFill>
                <a:blip r:embed="rId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A918BE0-62D8-7745-A172-2586D7DDE016}"/>
                  </a:ext>
                </a:extLst>
              </p:cNvPr>
              <p:cNvSpPr/>
              <p:nvPr/>
            </p:nvSpPr>
            <p:spPr>
              <a:xfrm>
                <a:off x="8052581" y="2526274"/>
                <a:ext cx="1856935" cy="107491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𝑘</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m:t>
                          </m:r>
                        </m:e>
                        <m:sub>
                          <m:r>
                            <a:rPr lang="en-US" b="0" i="1" smtClean="0">
                              <a:solidFill>
                                <a:schemeClr val="tx1"/>
                              </a:solidFill>
                              <a:latin typeface="Cambria Math" panose="02040503050406030204" pitchFamily="18" charset="0"/>
                            </a:rPr>
                            <m:t>𝑟</m:t>
                          </m:r>
                        </m:sub>
                      </m:sSub>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𝑍</m:t>
                          </m:r>
                        </m:e>
                        <m:sub>
                          <m:r>
                            <a:rPr lang="en-US" b="0" i="1" smtClean="0">
                              <a:solidFill>
                                <a:schemeClr val="tx1"/>
                              </a:solidFill>
                              <a:latin typeface="Cambria Math" panose="02040503050406030204" pitchFamily="18" charset="0"/>
                            </a:rPr>
                            <m:t>𝑝</m:t>
                          </m:r>
                        </m:sub>
                      </m:sSub>
                    </m:oMath>
                  </m:oMathPara>
                </a14:m>
                <a:endParaRPr lang="en-US"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𝑔</m:t>
                          </m:r>
                        </m:e>
                        <m:sup>
                          <m:r>
                            <a:rPr lang="en-US" b="0" i="1" smtClean="0">
                              <a:solidFill>
                                <a:schemeClr val="tx1"/>
                              </a:solidFill>
                              <a:latin typeface="Cambria Math" panose="02040503050406030204" pitchFamily="18" charset="0"/>
                            </a:rPr>
                            <m:t>𝑘</m:t>
                          </m:r>
                        </m:sup>
                      </m:sSup>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𝑚𝑜𝑑</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𝑝</m:t>
                      </m:r>
                    </m:oMath>
                  </m:oMathPara>
                </a14:m>
                <a:endParaRPr lang="en-US" b="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𝑏</m:t>
                      </m:r>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𝑦</m:t>
                          </m:r>
                        </m:e>
                        <m:sup>
                          <m:r>
                            <a:rPr lang="en-US" b="0" i="1" smtClean="0">
                              <a:solidFill>
                                <a:schemeClr val="tx1"/>
                              </a:solidFill>
                              <a:latin typeface="Cambria Math" panose="02040503050406030204" pitchFamily="18" charset="0"/>
                            </a:rPr>
                            <m:t>𝑘</m:t>
                          </m:r>
                        </m:sup>
                      </m:sSup>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𝑚𝑜𝑑</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𝑝</m:t>
                      </m:r>
                    </m:oMath>
                  </m:oMathPara>
                </a14:m>
                <a:endParaRPr lang="en-US" dirty="0"/>
              </a:p>
            </p:txBody>
          </p:sp>
        </mc:Choice>
        <mc:Fallback xmlns="">
          <p:sp>
            <p:nvSpPr>
              <p:cNvPr id="12" name="Rectangle 11">
                <a:extLst>
                  <a:ext uri="{FF2B5EF4-FFF2-40B4-BE49-F238E27FC236}">
                    <a16:creationId xmlns:a16="http://schemas.microsoft.com/office/drawing/2014/main" id="{4A918BE0-62D8-7745-A172-2586D7DDE016}"/>
                  </a:ext>
                </a:extLst>
              </p:cNvPr>
              <p:cNvSpPr>
                <a:spLocks noRot="1" noChangeAspect="1" noMove="1" noResize="1" noEditPoints="1" noAdjustHandles="1" noChangeArrowheads="1" noChangeShapeType="1" noTextEdit="1"/>
              </p:cNvSpPr>
              <p:nvPr/>
            </p:nvSpPr>
            <p:spPr>
              <a:xfrm>
                <a:off x="8052581" y="2526274"/>
                <a:ext cx="1856935" cy="1074910"/>
              </a:xfrm>
              <a:prstGeom prst="rect">
                <a:avLst/>
              </a:prstGeom>
              <a:blipFill>
                <a:blip r:embed="rId5"/>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F6AD2510-7940-4540-8117-3B71AE1D8C8F}"/>
              </a:ext>
            </a:extLst>
          </p:cNvPr>
          <p:cNvCxnSpPr/>
          <p:nvPr/>
        </p:nvCxnSpPr>
        <p:spPr>
          <a:xfrm flipH="1">
            <a:off x="4002551" y="3601184"/>
            <a:ext cx="3688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FCB2363-94B8-044A-9886-3688DD1CA903}"/>
              </a:ext>
            </a:extLst>
          </p:cNvPr>
          <p:cNvSpPr txBox="1"/>
          <p:nvPr/>
        </p:nvSpPr>
        <p:spPr>
          <a:xfrm>
            <a:off x="5898028" y="3321852"/>
            <a:ext cx="395942" cy="276999"/>
          </a:xfrm>
          <a:prstGeom prst="rect">
            <a:avLst/>
          </a:prstGeom>
          <a:noFill/>
        </p:spPr>
        <p:txBody>
          <a:bodyPr wrap="none" lIns="0" tIns="0" rIns="0" bIns="0" rtlCol="0">
            <a:spAutoFit/>
          </a:bodyPr>
          <a:lstStyle/>
          <a:p>
            <a:r>
              <a:rPr lang="en-US" dirty="0"/>
              <a:t>a , b</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E775AEB-47BB-404E-B213-BC61C5CB8F4D}"/>
                  </a:ext>
                </a:extLst>
              </p:cNvPr>
              <p:cNvSpPr/>
              <p:nvPr/>
            </p:nvSpPr>
            <p:spPr>
              <a:xfrm>
                <a:off x="1693985" y="4436770"/>
                <a:ext cx="1856935" cy="59084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𝑀</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𝑏</m:t>
                          </m:r>
                        </m:num>
                        <m:den>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𝑎</m:t>
                              </m:r>
                            </m:e>
                            <m:sup>
                              <m:r>
                                <a:rPr lang="en-US" b="0" i="1" smtClean="0">
                                  <a:solidFill>
                                    <a:schemeClr val="tx1"/>
                                  </a:solidFill>
                                  <a:latin typeface="Cambria Math" panose="02040503050406030204" pitchFamily="18" charset="0"/>
                                </a:rPr>
                                <m:t>𝑥</m:t>
                              </m:r>
                            </m:sup>
                          </m:sSup>
                        </m:den>
                      </m:f>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𝑚𝑜𝑑</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𝑝</m:t>
                      </m:r>
                    </m:oMath>
                  </m:oMathPara>
                </a14:m>
                <a:endParaRPr lang="en-US" b="0" dirty="0">
                  <a:solidFill>
                    <a:schemeClr val="tx1"/>
                  </a:solidFill>
                </a:endParaRPr>
              </a:p>
              <a:p>
                <a:pPr algn="ctr"/>
                <a:endParaRPr lang="en-US" dirty="0"/>
              </a:p>
            </p:txBody>
          </p:sp>
        </mc:Choice>
        <mc:Fallback xmlns="">
          <p:sp>
            <p:nvSpPr>
              <p:cNvPr id="16" name="Rectangle 15">
                <a:extLst>
                  <a:ext uri="{FF2B5EF4-FFF2-40B4-BE49-F238E27FC236}">
                    <a16:creationId xmlns:a16="http://schemas.microsoft.com/office/drawing/2014/main" id="{AE775AEB-47BB-404E-B213-BC61C5CB8F4D}"/>
                  </a:ext>
                </a:extLst>
              </p:cNvPr>
              <p:cNvSpPr>
                <a:spLocks noRot="1" noChangeAspect="1" noMove="1" noResize="1" noEditPoints="1" noAdjustHandles="1" noChangeArrowheads="1" noChangeShapeType="1" noTextEdit="1"/>
              </p:cNvSpPr>
              <p:nvPr/>
            </p:nvSpPr>
            <p:spPr>
              <a:xfrm>
                <a:off x="1693985" y="4436770"/>
                <a:ext cx="1856935" cy="5908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D676E67-7E9F-964D-BBE0-F1C88732DE45}"/>
                  </a:ext>
                </a:extLst>
              </p:cNvPr>
              <p:cNvSpPr txBox="1"/>
              <p:nvPr/>
            </p:nvSpPr>
            <p:spPr>
              <a:xfrm>
                <a:off x="8052581" y="4857750"/>
                <a:ext cx="2386013" cy="1221745"/>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𝑥</m:t>
                    </m:r>
                  </m:oMath>
                </a14:m>
                <a:r>
                  <a:rPr lang="en-US" dirty="0"/>
                  <a:t>- secret key</a:t>
                </a:r>
              </a:p>
              <a:p>
                <a14:m>
                  <m:oMath xmlns:m="http://schemas.openxmlformats.org/officeDocument/2006/math">
                    <m:r>
                      <a:rPr lang="en-US" b="0" i="1" smtClean="0">
                        <a:latin typeface="Cambria Math" panose="02040503050406030204" pitchFamily="18" charset="0"/>
                      </a:rPr>
                      <m:t>𝑦</m:t>
                    </m:r>
                  </m:oMath>
                </a14:m>
                <a:r>
                  <a:rPr lang="en-US" dirty="0"/>
                  <a:t>- public key</a:t>
                </a:r>
              </a:p>
              <a:p>
                <a14:m>
                  <m:oMath xmlns:m="http://schemas.openxmlformats.org/officeDocument/2006/math">
                    <m:r>
                      <a:rPr lang="en-US" b="0" i="1" smtClean="0">
                        <a:latin typeface="Cambria Math" panose="02040503050406030204" pitchFamily="18" charset="0"/>
                      </a:rPr>
                      <m:t>𝑔</m:t>
                    </m:r>
                  </m:oMath>
                </a14:m>
                <a:r>
                  <a:rPr lang="en-US" dirty="0"/>
                  <a:t>- generator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𝑝</m:t>
                        </m:r>
                      </m:sub>
                    </m:sSub>
                  </m:oMath>
                </a14:m>
                <a:endParaRPr lang="en-US" dirty="0"/>
              </a:p>
              <a:p>
                <a14:m>
                  <m:oMath xmlns:m="http://schemas.openxmlformats.org/officeDocument/2006/math">
                    <m:r>
                      <a:rPr lang="en-US" b="0" i="1" smtClean="0">
                        <a:latin typeface="Cambria Math" panose="02040503050406030204" pitchFamily="18" charset="0"/>
                      </a:rPr>
                      <m:t>𝑀</m:t>
                    </m:r>
                  </m:oMath>
                </a14:m>
                <a:r>
                  <a:rPr lang="en-US" dirty="0"/>
                  <a:t>- Message.</a:t>
                </a:r>
              </a:p>
            </p:txBody>
          </p:sp>
        </mc:Choice>
        <mc:Fallback>
          <p:sp>
            <p:nvSpPr>
              <p:cNvPr id="4" name="TextBox 3">
                <a:extLst>
                  <a:ext uri="{FF2B5EF4-FFF2-40B4-BE49-F238E27FC236}">
                    <a16:creationId xmlns:a16="http://schemas.microsoft.com/office/drawing/2014/main" id="{BD676E67-7E9F-964D-BBE0-F1C88732DE45}"/>
                  </a:ext>
                </a:extLst>
              </p:cNvPr>
              <p:cNvSpPr txBox="1">
                <a:spLocks noRot="1" noChangeAspect="1" noMove="1" noResize="1" noEditPoints="1" noAdjustHandles="1" noChangeArrowheads="1" noChangeShapeType="1" noTextEdit="1"/>
              </p:cNvSpPr>
              <p:nvPr/>
            </p:nvSpPr>
            <p:spPr>
              <a:xfrm>
                <a:off x="8052581" y="4857750"/>
                <a:ext cx="2386013" cy="1221745"/>
              </a:xfrm>
              <a:prstGeom prst="rect">
                <a:avLst/>
              </a:prstGeom>
              <a:blipFill>
                <a:blip r:embed="rId7"/>
                <a:stretch>
                  <a:fillRect t="-2062" b="-6186"/>
                </a:stretch>
              </a:blipFill>
            </p:spPr>
            <p:txBody>
              <a:bodyPr/>
              <a:lstStyle/>
              <a:p>
                <a:r>
                  <a:rPr lang="en-US">
                    <a:noFill/>
                  </a:rPr>
                  <a:t> </a:t>
                </a:r>
              </a:p>
            </p:txBody>
          </p:sp>
        </mc:Fallback>
      </mc:AlternateContent>
    </p:spTree>
    <p:extLst>
      <p:ext uri="{BB962C8B-B14F-4D97-AF65-F5344CB8AC3E}">
        <p14:creationId xmlns:p14="http://schemas.microsoft.com/office/powerpoint/2010/main" val="11804545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40B6-9149-9D4D-917D-D78D539E2C01}"/>
              </a:ext>
            </a:extLst>
          </p:cNvPr>
          <p:cNvSpPr>
            <a:spLocks noGrp="1"/>
          </p:cNvSpPr>
          <p:nvPr>
            <p:ph type="title"/>
          </p:nvPr>
        </p:nvSpPr>
        <p:spPr/>
        <p:txBody>
          <a:bodyPr/>
          <a:lstStyle/>
          <a:p>
            <a:r>
              <a:rPr lang="en-US" dirty="0">
                <a:solidFill>
                  <a:schemeClr val="accent2"/>
                </a:solidFill>
              </a:rPr>
              <a:t>Security Properties of </a:t>
            </a:r>
            <a:r>
              <a:rPr lang="en-US" dirty="0" err="1">
                <a:solidFill>
                  <a:schemeClr val="accent2"/>
                </a:solidFill>
              </a:rPr>
              <a:t>ElGamal</a:t>
            </a:r>
            <a:r>
              <a:rPr lang="en-US" dirty="0">
                <a:solidFill>
                  <a:schemeClr val="accent2"/>
                </a:solidFill>
              </a:rPr>
              <a:t> PKE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1BB2407-4DA1-464C-8128-6738C4A5C2DE}"/>
                  </a:ext>
                </a:extLst>
              </p:cNvPr>
              <p:cNvSpPr txBox="1"/>
              <p:nvPr/>
            </p:nvSpPr>
            <p:spPr>
              <a:xfrm>
                <a:off x="638175" y="1690688"/>
                <a:ext cx="7477125" cy="530915"/>
              </a:xfrm>
              <a:prstGeom prst="rect">
                <a:avLst/>
              </a:prstGeom>
              <a:noFill/>
            </p:spPr>
            <p:txBody>
              <a:bodyPr wrap="square" rtlCol="0">
                <a:spAutoFit/>
              </a:bodyPr>
              <a:lstStyle/>
              <a:p>
                <a:r>
                  <a:rPr lang="en-US" sz="2800" dirty="0"/>
                  <a:t>The message is masked by multiplying it with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𝑔</m:t>
                        </m:r>
                      </m:e>
                      <m:sup>
                        <m:r>
                          <a:rPr lang="en-US" sz="2800" b="0" i="1" smtClean="0">
                            <a:latin typeface="Cambria Math" panose="02040503050406030204" pitchFamily="18" charset="0"/>
                          </a:rPr>
                          <m:t>𝑥𝑘</m:t>
                        </m:r>
                      </m:sup>
                    </m:sSup>
                  </m:oMath>
                </a14:m>
                <a:r>
                  <a:rPr lang="en-US" sz="2800" dirty="0"/>
                  <a:t>.</a:t>
                </a:r>
              </a:p>
            </p:txBody>
          </p:sp>
        </mc:Choice>
        <mc:Fallback>
          <p:sp>
            <p:nvSpPr>
              <p:cNvPr id="4" name="TextBox 3">
                <a:extLst>
                  <a:ext uri="{FF2B5EF4-FFF2-40B4-BE49-F238E27FC236}">
                    <a16:creationId xmlns:a16="http://schemas.microsoft.com/office/drawing/2014/main" id="{41BB2407-4DA1-464C-8128-6738C4A5C2DE}"/>
                  </a:ext>
                </a:extLst>
              </p:cNvPr>
              <p:cNvSpPr txBox="1">
                <a:spLocks noRot="1" noChangeAspect="1" noMove="1" noResize="1" noEditPoints="1" noAdjustHandles="1" noChangeArrowheads="1" noChangeShapeType="1" noTextEdit="1"/>
              </p:cNvSpPr>
              <p:nvPr/>
            </p:nvSpPr>
            <p:spPr>
              <a:xfrm>
                <a:off x="638175" y="1690688"/>
                <a:ext cx="7477125" cy="530915"/>
              </a:xfrm>
              <a:prstGeom prst="rect">
                <a:avLst/>
              </a:prstGeom>
              <a:blipFill>
                <a:blip r:embed="rId3"/>
                <a:stretch>
                  <a:fillRect l="-1525" t="-6977" r="-678" b="-302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2356A55-228F-B942-9DD4-9C2496E72E9F}"/>
                  </a:ext>
                </a:extLst>
              </p:cNvPr>
              <p:cNvSpPr txBox="1"/>
              <p:nvPr/>
            </p:nvSpPr>
            <p:spPr>
              <a:xfrm>
                <a:off x="633412" y="2804654"/>
                <a:ext cx="9377364" cy="954107"/>
              </a:xfrm>
              <a:prstGeom prst="rect">
                <a:avLst/>
              </a:prstGeom>
              <a:noFill/>
            </p:spPr>
            <p:txBody>
              <a:bodyPr wrap="square" rtlCol="0">
                <a:spAutoFit/>
              </a:bodyPr>
              <a:lstStyle/>
              <a:p>
                <a:r>
                  <a:rPr lang="en-US" sz="2800" dirty="0"/>
                  <a:t>Given </a:t>
                </a:r>
                <a14:m>
                  <m:oMath xmlns:m="http://schemas.openxmlformats.org/officeDocument/2006/math">
                    <m:r>
                      <a:rPr lang="en-US" sz="2800" b="0" i="0" smtClean="0">
                        <a:latin typeface="Cambria Math" panose="02040503050406030204" pitchFamily="18" charset="0"/>
                      </a:rPr>
                      <m:t>(</m:t>
                    </m:r>
                    <m:r>
                      <a:rPr lang="en-US" sz="2800" b="0" i="1" smtClean="0">
                        <a:latin typeface="Cambria Math" panose="02040503050406030204" pitchFamily="18" charset="0"/>
                      </a:rPr>
                      <m:t>𝑔</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𝑔</m:t>
                        </m:r>
                      </m:e>
                      <m:sup>
                        <m:r>
                          <a:rPr lang="en-US" sz="2800" b="0" i="1" smtClean="0">
                            <a:latin typeface="Cambria Math" panose="02040503050406030204" pitchFamily="18" charset="0"/>
                          </a:rPr>
                          <m:t>𝑥</m:t>
                        </m:r>
                      </m:sup>
                    </m:sSup>
                    <m:r>
                      <a:rPr lang="en-US" sz="2800" b="0" i="1" smtClean="0">
                        <a:latin typeface="Cambria Math" panose="02040503050406030204" pitchFamily="18" charset="0"/>
                      </a:rPr>
                      <m:t>)</m:t>
                    </m:r>
                  </m:oMath>
                </a14:m>
                <a:r>
                  <a:rPr lang="en-US" sz="2800" dirty="0"/>
                  <a:t> it is difficult to find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 </m:t>
                    </m:r>
                  </m:oMath>
                </a14:m>
                <a:r>
                  <a:rPr lang="en-US" sz="2800" dirty="0"/>
                  <a:t> This is because finding the discrete log in a cyclic group is difficult.</a:t>
                </a:r>
              </a:p>
            </p:txBody>
          </p:sp>
        </mc:Choice>
        <mc:Fallback>
          <p:sp>
            <p:nvSpPr>
              <p:cNvPr id="5" name="TextBox 4">
                <a:extLst>
                  <a:ext uri="{FF2B5EF4-FFF2-40B4-BE49-F238E27FC236}">
                    <a16:creationId xmlns:a16="http://schemas.microsoft.com/office/drawing/2014/main" id="{02356A55-228F-B942-9DD4-9C2496E72E9F}"/>
                  </a:ext>
                </a:extLst>
              </p:cNvPr>
              <p:cNvSpPr txBox="1">
                <a:spLocks noRot="1" noChangeAspect="1" noMove="1" noResize="1" noEditPoints="1" noAdjustHandles="1" noChangeArrowheads="1" noChangeShapeType="1" noTextEdit="1"/>
              </p:cNvSpPr>
              <p:nvPr/>
            </p:nvSpPr>
            <p:spPr>
              <a:xfrm>
                <a:off x="633412" y="2804654"/>
                <a:ext cx="9377364" cy="954107"/>
              </a:xfrm>
              <a:prstGeom prst="rect">
                <a:avLst/>
              </a:prstGeom>
              <a:blipFill>
                <a:blip r:embed="rId4"/>
                <a:stretch>
                  <a:fillRect l="-1353" t="-6579" r="-677" b="-157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6EDA715-0300-8D4F-B0B0-FADB5ABD6784}"/>
                  </a:ext>
                </a:extLst>
              </p:cNvPr>
              <p:cNvSpPr txBox="1"/>
              <p:nvPr/>
            </p:nvSpPr>
            <p:spPr>
              <a:xfrm>
                <a:off x="633412" y="4341813"/>
                <a:ext cx="7720012" cy="961802"/>
              </a:xfrm>
              <a:prstGeom prst="rect">
                <a:avLst/>
              </a:prstGeom>
              <a:noFill/>
            </p:spPr>
            <p:txBody>
              <a:bodyPr wrap="square" rtlCol="0">
                <a:spAutoFit/>
              </a:bodyPr>
              <a:lstStyle/>
              <a:p>
                <a:r>
                  <a:rPr lang="en-US" sz="2800" dirty="0"/>
                  <a:t>Given (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𝑔</m:t>
                        </m:r>
                      </m:e>
                      <m:sup>
                        <m:r>
                          <a:rPr lang="en-US" sz="2800" b="0" i="1" smtClean="0">
                            <a:latin typeface="Cambria Math" panose="02040503050406030204" pitchFamily="18" charset="0"/>
                          </a:rPr>
                          <m:t>𝑥</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𝑔</m:t>
                        </m:r>
                      </m:e>
                      <m:sup>
                        <m:r>
                          <a:rPr lang="en-US" sz="2800" b="0" i="1" smtClean="0">
                            <a:latin typeface="Cambria Math" panose="02040503050406030204" pitchFamily="18" charset="0"/>
                          </a:rPr>
                          <m:t>𝑘</m:t>
                        </m:r>
                      </m:sup>
                    </m:sSup>
                  </m:oMath>
                </a14:m>
                <a:r>
                  <a:rPr lang="en-US" sz="2800" dirty="0"/>
                  <a:t>) it is not sufficient to compute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𝑔</m:t>
                        </m:r>
                      </m:e>
                      <m:sup>
                        <m:r>
                          <a:rPr lang="en-US" sz="2800" b="0" i="1" smtClean="0">
                            <a:latin typeface="Cambria Math" panose="02040503050406030204" pitchFamily="18" charset="0"/>
                          </a:rPr>
                          <m:t>𝑥𝑘</m:t>
                        </m:r>
                      </m:sup>
                    </m:sSup>
                  </m:oMath>
                </a14:m>
                <a:r>
                  <a:rPr lang="en-US" sz="2800" dirty="0"/>
                  <a:t>. Thus, the message remains secure.</a:t>
                </a:r>
              </a:p>
            </p:txBody>
          </p:sp>
        </mc:Choice>
        <mc:Fallback>
          <p:sp>
            <p:nvSpPr>
              <p:cNvPr id="6" name="TextBox 5">
                <a:extLst>
                  <a:ext uri="{FF2B5EF4-FFF2-40B4-BE49-F238E27FC236}">
                    <a16:creationId xmlns:a16="http://schemas.microsoft.com/office/drawing/2014/main" id="{86EDA715-0300-8D4F-B0B0-FADB5ABD6784}"/>
                  </a:ext>
                </a:extLst>
              </p:cNvPr>
              <p:cNvSpPr txBox="1">
                <a:spLocks noRot="1" noChangeAspect="1" noMove="1" noResize="1" noEditPoints="1" noAdjustHandles="1" noChangeArrowheads="1" noChangeShapeType="1" noTextEdit="1"/>
              </p:cNvSpPr>
              <p:nvPr/>
            </p:nvSpPr>
            <p:spPr>
              <a:xfrm>
                <a:off x="633412" y="4341813"/>
                <a:ext cx="7720012" cy="961802"/>
              </a:xfrm>
              <a:prstGeom prst="rect">
                <a:avLst/>
              </a:prstGeom>
              <a:blipFill>
                <a:blip r:embed="rId5"/>
                <a:stretch>
                  <a:fillRect l="-1642" t="-5195" b="-14286"/>
                </a:stretch>
              </a:blipFill>
            </p:spPr>
            <p:txBody>
              <a:bodyPr/>
              <a:lstStyle/>
              <a:p>
                <a:r>
                  <a:rPr lang="en-US">
                    <a:noFill/>
                  </a:rPr>
                  <a:t> </a:t>
                </a:r>
              </a:p>
            </p:txBody>
          </p:sp>
        </mc:Fallback>
      </mc:AlternateContent>
    </p:spTree>
    <p:extLst>
      <p:ext uri="{BB962C8B-B14F-4D97-AF65-F5344CB8AC3E}">
        <p14:creationId xmlns:p14="http://schemas.microsoft.com/office/powerpoint/2010/main" val="39918372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E2728-B693-1040-8CE5-39369E0FA0C2}"/>
              </a:ext>
            </a:extLst>
          </p:cNvPr>
          <p:cNvSpPr>
            <a:spLocks noGrp="1"/>
          </p:cNvSpPr>
          <p:nvPr>
            <p:ph type="title"/>
          </p:nvPr>
        </p:nvSpPr>
        <p:spPr/>
        <p:txBody>
          <a:bodyPr/>
          <a:lstStyle/>
          <a:p>
            <a:r>
              <a:rPr lang="en-US" dirty="0">
                <a:solidFill>
                  <a:schemeClr val="accent2"/>
                </a:solidFill>
              </a:rPr>
              <a:t>Password Protected Secret Sharing</a:t>
            </a:r>
            <a:endParaRPr lang="en-US" dirty="0"/>
          </a:p>
        </p:txBody>
      </p:sp>
      <p:pic>
        <p:nvPicPr>
          <p:cNvPr id="12" name="Picture 11">
            <a:extLst>
              <a:ext uri="{FF2B5EF4-FFF2-40B4-BE49-F238E27FC236}">
                <a16:creationId xmlns:a16="http://schemas.microsoft.com/office/drawing/2014/main" id="{2DC0D782-D3F6-0A4E-BC27-318303072270}"/>
              </a:ext>
            </a:extLst>
          </p:cNvPr>
          <p:cNvPicPr>
            <a:picLocks noChangeAspect="1"/>
          </p:cNvPicPr>
          <p:nvPr/>
        </p:nvPicPr>
        <p:blipFill>
          <a:blip r:embed="rId2"/>
          <a:stretch>
            <a:fillRect/>
          </a:stretch>
        </p:blipFill>
        <p:spPr>
          <a:xfrm>
            <a:off x="0" y="2266057"/>
            <a:ext cx="6096000" cy="3429001"/>
          </a:xfrm>
          <a:prstGeom prst="rect">
            <a:avLst/>
          </a:prstGeom>
        </p:spPr>
      </p:pic>
      <p:sp>
        <p:nvSpPr>
          <p:cNvPr id="13" name="TextBox 12">
            <a:extLst>
              <a:ext uri="{FF2B5EF4-FFF2-40B4-BE49-F238E27FC236}">
                <a16:creationId xmlns:a16="http://schemas.microsoft.com/office/drawing/2014/main" id="{F1CAD16B-4275-E346-A209-0B3F84DEB63D}"/>
              </a:ext>
            </a:extLst>
          </p:cNvPr>
          <p:cNvSpPr txBox="1"/>
          <p:nvPr/>
        </p:nvSpPr>
        <p:spPr>
          <a:xfrm>
            <a:off x="6339840" y="1955861"/>
            <a:ext cx="4678680" cy="954107"/>
          </a:xfrm>
          <a:prstGeom prst="rect">
            <a:avLst/>
          </a:prstGeom>
          <a:noFill/>
        </p:spPr>
        <p:txBody>
          <a:bodyPr wrap="square" rtlCol="0">
            <a:spAutoFit/>
          </a:bodyPr>
          <a:lstStyle/>
          <a:p>
            <a:r>
              <a:rPr lang="en-US" sz="2800" dirty="0"/>
              <a:t>Alice has some secret data which she wishes to protect. </a:t>
            </a:r>
          </a:p>
        </p:txBody>
      </p:sp>
      <p:sp>
        <p:nvSpPr>
          <p:cNvPr id="14" name="TextBox 13">
            <a:extLst>
              <a:ext uri="{FF2B5EF4-FFF2-40B4-BE49-F238E27FC236}">
                <a16:creationId xmlns:a16="http://schemas.microsoft.com/office/drawing/2014/main" id="{1552D899-B59D-964C-989D-1A4A3494FA33}"/>
              </a:ext>
            </a:extLst>
          </p:cNvPr>
          <p:cNvSpPr txBox="1"/>
          <p:nvPr/>
        </p:nvSpPr>
        <p:spPr>
          <a:xfrm>
            <a:off x="6355080" y="3123588"/>
            <a:ext cx="5334000" cy="1384995"/>
          </a:xfrm>
          <a:prstGeom prst="rect">
            <a:avLst/>
          </a:prstGeom>
          <a:noFill/>
        </p:spPr>
        <p:txBody>
          <a:bodyPr wrap="square" rtlCol="0">
            <a:spAutoFit/>
          </a:bodyPr>
          <a:lstStyle/>
          <a:p>
            <a:r>
              <a:rPr lang="en-US" sz="2800" dirty="0"/>
              <a:t>Her device would get stolen or fall prey of some malware, which could expose her data.</a:t>
            </a:r>
          </a:p>
        </p:txBody>
      </p:sp>
      <p:sp>
        <p:nvSpPr>
          <p:cNvPr id="15" name="TextBox 14">
            <a:extLst>
              <a:ext uri="{FF2B5EF4-FFF2-40B4-BE49-F238E27FC236}">
                <a16:creationId xmlns:a16="http://schemas.microsoft.com/office/drawing/2014/main" id="{56A023EA-9C04-094F-95D4-F256B32BCD2C}"/>
              </a:ext>
            </a:extLst>
          </p:cNvPr>
          <p:cNvSpPr txBox="1"/>
          <p:nvPr/>
        </p:nvSpPr>
        <p:spPr>
          <a:xfrm>
            <a:off x="6339840" y="4564081"/>
            <a:ext cx="5364480" cy="1384995"/>
          </a:xfrm>
          <a:prstGeom prst="rect">
            <a:avLst/>
          </a:prstGeom>
          <a:noFill/>
        </p:spPr>
        <p:txBody>
          <a:bodyPr wrap="square" rtlCol="0">
            <a:spAutoFit/>
          </a:bodyPr>
          <a:lstStyle/>
          <a:p>
            <a:r>
              <a:rPr lang="en-US" sz="2800" dirty="0"/>
              <a:t>She would also like to access her data from more than one device using a password.</a:t>
            </a:r>
          </a:p>
        </p:txBody>
      </p:sp>
    </p:spTree>
    <p:extLst>
      <p:ext uri="{BB962C8B-B14F-4D97-AF65-F5344CB8AC3E}">
        <p14:creationId xmlns:p14="http://schemas.microsoft.com/office/powerpoint/2010/main" val="37276687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5AD1-AA4C-FB49-A4B0-AFB01D0248BA}"/>
              </a:ext>
            </a:extLst>
          </p:cNvPr>
          <p:cNvSpPr>
            <a:spLocks noGrp="1"/>
          </p:cNvSpPr>
          <p:nvPr>
            <p:ph type="title"/>
          </p:nvPr>
        </p:nvSpPr>
        <p:spPr>
          <a:xfrm>
            <a:off x="290638" y="484499"/>
            <a:ext cx="9706802" cy="1077229"/>
          </a:xfrm>
        </p:spPr>
        <p:txBody>
          <a:bodyPr/>
          <a:lstStyle/>
          <a:p>
            <a:r>
              <a:rPr lang="en-US" dirty="0">
                <a:solidFill>
                  <a:schemeClr val="accent2"/>
                </a:solidFill>
              </a:rPr>
              <a:t>Password Protected Secret Sharing </a:t>
            </a:r>
            <a:r>
              <a:rPr lang="en-US" dirty="0" err="1">
                <a:solidFill>
                  <a:schemeClr val="accent2"/>
                </a:solidFill>
              </a:rPr>
              <a:t>Cont</a:t>
            </a:r>
            <a:r>
              <a:rPr lang="en-US" dirty="0">
                <a:solidFill>
                  <a:schemeClr val="accent2"/>
                </a:solidFill>
              </a:rPr>
              <a:t>’</a:t>
            </a:r>
          </a:p>
        </p:txBody>
      </p:sp>
      <p:sp>
        <p:nvSpPr>
          <p:cNvPr id="15" name="Rounded Rectangle 14">
            <a:extLst>
              <a:ext uri="{FF2B5EF4-FFF2-40B4-BE49-F238E27FC236}">
                <a16:creationId xmlns:a16="http://schemas.microsoft.com/office/drawing/2014/main" id="{083E2669-AE2E-6C4F-A30A-3139E586092C}"/>
              </a:ext>
            </a:extLst>
          </p:cNvPr>
          <p:cNvSpPr/>
          <p:nvPr/>
        </p:nvSpPr>
        <p:spPr>
          <a:xfrm>
            <a:off x="1398518" y="3591339"/>
            <a:ext cx="1092891" cy="949325"/>
          </a:xfrm>
          <a:prstGeom prst="roundRect">
            <a:avLst>
              <a:gd name="adj"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2000" dirty="0">
                <a:effectLst/>
                <a:ea typeface="Calibri" panose="020F0502020204030204" pitchFamily="34" charset="0"/>
                <a:cs typeface="Times New Roman" panose="02020603050405020304" pitchFamily="18" charset="0"/>
              </a:rPr>
              <a:t>Secret</a:t>
            </a:r>
          </a:p>
        </p:txBody>
      </p:sp>
      <p:sp>
        <p:nvSpPr>
          <p:cNvPr id="16" name="Oval 15">
            <a:extLst>
              <a:ext uri="{FF2B5EF4-FFF2-40B4-BE49-F238E27FC236}">
                <a16:creationId xmlns:a16="http://schemas.microsoft.com/office/drawing/2014/main" id="{CCD68A53-1930-ED47-A5E0-55FA471E145D}"/>
              </a:ext>
            </a:extLst>
          </p:cNvPr>
          <p:cNvSpPr/>
          <p:nvPr/>
        </p:nvSpPr>
        <p:spPr>
          <a:xfrm>
            <a:off x="3935896" y="1232452"/>
            <a:ext cx="1550503" cy="117944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sz="1200" dirty="0">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DF1F933A-ABEF-B14F-B5F3-966D80372AB2}"/>
                  </a:ext>
                </a:extLst>
              </p:cNvPr>
              <p:cNvSpPr/>
              <p:nvPr/>
            </p:nvSpPr>
            <p:spPr>
              <a:xfrm>
                <a:off x="4213143" y="1495750"/>
                <a:ext cx="1062271" cy="65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i="1">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dirty="0">
                    <a:effectLst/>
                    <a:ea typeface="Times New Roman" panose="02020603050405020304" pitchFamily="18"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algn="ctr">
                  <a:spcAft>
                    <a:spcPts val="0"/>
                  </a:spcAft>
                </a:pPr>
                <a:r>
                  <a:rPr lang="en-US" sz="1200" dirty="0">
                    <a:effectLst/>
                    <a:ea typeface="Calibri" panose="020F0502020204030204" pitchFamily="34" charset="0"/>
                    <a:cs typeface="Times New Roman" panose="02020603050405020304" pitchFamily="18" charset="0"/>
                  </a:rPr>
                  <a:t> </a:t>
                </a:r>
              </a:p>
            </p:txBody>
          </p:sp>
        </mc:Choice>
        <mc:Fallback xmlns="">
          <p:sp>
            <p:nvSpPr>
              <p:cNvPr id="20" name="Oval 19">
                <a:extLst>
                  <a:ext uri="{FF2B5EF4-FFF2-40B4-BE49-F238E27FC236}">
                    <a16:creationId xmlns:a16="http://schemas.microsoft.com/office/drawing/2014/main" id="{DF1F933A-ABEF-B14F-B5F3-966D80372AB2}"/>
                  </a:ext>
                </a:extLst>
              </p:cNvPr>
              <p:cNvSpPr>
                <a:spLocks noRot="1" noChangeAspect="1" noMove="1" noResize="1" noEditPoints="1" noAdjustHandles="1" noChangeArrowheads="1" noChangeShapeType="1" noTextEdit="1"/>
              </p:cNvSpPr>
              <p:nvPr/>
            </p:nvSpPr>
            <p:spPr>
              <a:xfrm>
                <a:off x="4213143" y="1495750"/>
                <a:ext cx="1062271" cy="652848"/>
              </a:xfrm>
              <a:prstGeom prst="ellipse">
                <a:avLst/>
              </a:prstGeom>
              <a:blipFill>
                <a:blip r:embed="rId3"/>
                <a:stretch>
                  <a:fillRect/>
                </a:stretch>
              </a:blipFill>
            </p:spPr>
            <p:txBody>
              <a:bodyPr/>
              <a:lstStyle/>
              <a:p>
                <a:r>
                  <a:rPr lang="en-US">
                    <a:noFill/>
                  </a:rPr>
                  <a:t> </a:t>
                </a:r>
              </a:p>
            </p:txBody>
          </p:sp>
        </mc:Fallback>
      </mc:AlternateContent>
      <p:sp>
        <p:nvSpPr>
          <p:cNvPr id="22" name="Oval 21">
            <a:extLst>
              <a:ext uri="{FF2B5EF4-FFF2-40B4-BE49-F238E27FC236}">
                <a16:creationId xmlns:a16="http://schemas.microsoft.com/office/drawing/2014/main" id="{1E99C042-BBAC-FF44-9AB9-3693F0300764}"/>
              </a:ext>
            </a:extLst>
          </p:cNvPr>
          <p:cNvSpPr/>
          <p:nvPr/>
        </p:nvSpPr>
        <p:spPr>
          <a:xfrm>
            <a:off x="3969026" y="3001617"/>
            <a:ext cx="1550503" cy="117944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sz="1200" dirty="0">
              <a:effectLst/>
              <a:ea typeface="Calibri" panose="020F0502020204030204" pitchFamily="34" charset="0"/>
              <a:cs typeface="Times New Roman" panose="02020603050405020304" pitchFamily="18" charset="0"/>
            </a:endParaRPr>
          </a:p>
        </p:txBody>
      </p:sp>
      <p:sp>
        <p:nvSpPr>
          <p:cNvPr id="23" name="Oval 22">
            <a:extLst>
              <a:ext uri="{FF2B5EF4-FFF2-40B4-BE49-F238E27FC236}">
                <a16:creationId xmlns:a16="http://schemas.microsoft.com/office/drawing/2014/main" id="{B9509CC1-4697-0842-A2E8-B1C4128810CE}"/>
              </a:ext>
            </a:extLst>
          </p:cNvPr>
          <p:cNvSpPr/>
          <p:nvPr/>
        </p:nvSpPr>
        <p:spPr>
          <a:xfrm>
            <a:off x="4068416" y="5479774"/>
            <a:ext cx="1550503" cy="117944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US" sz="1200" dirty="0">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Oval 24">
                <a:extLst>
                  <a:ext uri="{FF2B5EF4-FFF2-40B4-BE49-F238E27FC236}">
                    <a16:creationId xmlns:a16="http://schemas.microsoft.com/office/drawing/2014/main" id="{8577B304-4636-4641-AB8D-BA44E61E6E51}"/>
                  </a:ext>
                </a:extLst>
              </p:cNvPr>
              <p:cNvSpPr/>
              <p:nvPr/>
            </p:nvSpPr>
            <p:spPr>
              <a:xfrm>
                <a:off x="4180011" y="3309088"/>
                <a:ext cx="1062271" cy="65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14:m>
                  <m:oMath xmlns:m="http://schemas.openxmlformats.org/officeDocument/2006/math">
                    <m:sSub>
                      <m:sSub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b="0" i="1" smtClean="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dirty="0">
                    <a:effectLst/>
                    <a:ea typeface="Times New Roman" panose="02020603050405020304" pitchFamily="18"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algn="ctr">
                  <a:spcAft>
                    <a:spcPts val="0"/>
                  </a:spcAft>
                </a:pPr>
                <a:r>
                  <a:rPr lang="en-US" sz="1200" dirty="0">
                    <a:effectLst/>
                    <a:ea typeface="Calibri" panose="020F0502020204030204" pitchFamily="34" charset="0"/>
                    <a:cs typeface="Times New Roman" panose="02020603050405020304" pitchFamily="18" charset="0"/>
                  </a:rPr>
                  <a:t> </a:t>
                </a:r>
              </a:p>
            </p:txBody>
          </p:sp>
        </mc:Choice>
        <mc:Fallback xmlns="">
          <p:sp>
            <p:nvSpPr>
              <p:cNvPr id="25" name="Oval 24">
                <a:extLst>
                  <a:ext uri="{FF2B5EF4-FFF2-40B4-BE49-F238E27FC236}">
                    <a16:creationId xmlns:a16="http://schemas.microsoft.com/office/drawing/2014/main" id="{8577B304-4636-4641-AB8D-BA44E61E6E51}"/>
                  </a:ext>
                </a:extLst>
              </p:cNvPr>
              <p:cNvSpPr>
                <a:spLocks noRot="1" noChangeAspect="1" noMove="1" noResize="1" noEditPoints="1" noAdjustHandles="1" noChangeArrowheads="1" noChangeShapeType="1" noTextEdit="1"/>
              </p:cNvSpPr>
              <p:nvPr/>
            </p:nvSpPr>
            <p:spPr>
              <a:xfrm>
                <a:off x="4180011" y="3309088"/>
                <a:ext cx="1062271" cy="652848"/>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00029294-214E-4C41-A197-AFC3C029261D}"/>
                  </a:ext>
                </a:extLst>
              </p:cNvPr>
              <p:cNvSpPr/>
              <p:nvPr/>
            </p:nvSpPr>
            <p:spPr>
              <a:xfrm>
                <a:off x="4312531" y="5740220"/>
                <a:ext cx="1062271" cy="65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14:m>
                  <m:oMath xmlns:m="http://schemas.openxmlformats.org/officeDocument/2006/math">
                    <m:sSub>
                      <m:sSubPr>
                        <m:ctrlPr>
                          <a:rPr lang="en-US"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sub>
                        <m:r>
                          <a:rPr lang="en-US" b="0" i="1" smtClean="0">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dirty="0">
                    <a:effectLst/>
                    <a:ea typeface="Times New Roman" panose="02020603050405020304" pitchFamily="18"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algn="ctr">
                  <a:spcAft>
                    <a:spcPts val="0"/>
                  </a:spcAft>
                </a:pPr>
                <a:r>
                  <a:rPr lang="en-US" sz="1200" dirty="0">
                    <a:effectLst/>
                    <a:ea typeface="Calibri" panose="020F0502020204030204" pitchFamily="34" charset="0"/>
                    <a:cs typeface="Times New Roman" panose="02020603050405020304" pitchFamily="18" charset="0"/>
                  </a:rPr>
                  <a:t> </a:t>
                </a:r>
              </a:p>
            </p:txBody>
          </p:sp>
        </mc:Choice>
        <mc:Fallback xmlns="">
          <p:sp>
            <p:nvSpPr>
              <p:cNvPr id="26" name="Oval 25">
                <a:extLst>
                  <a:ext uri="{FF2B5EF4-FFF2-40B4-BE49-F238E27FC236}">
                    <a16:creationId xmlns:a16="http://schemas.microsoft.com/office/drawing/2014/main" id="{00029294-214E-4C41-A197-AFC3C029261D}"/>
                  </a:ext>
                </a:extLst>
              </p:cNvPr>
              <p:cNvSpPr>
                <a:spLocks noRot="1" noChangeAspect="1" noMove="1" noResize="1" noEditPoints="1" noAdjustHandles="1" noChangeArrowheads="1" noChangeShapeType="1" noTextEdit="1"/>
              </p:cNvSpPr>
              <p:nvPr/>
            </p:nvSpPr>
            <p:spPr>
              <a:xfrm>
                <a:off x="4312531" y="5740220"/>
                <a:ext cx="1062271" cy="652848"/>
              </a:xfrm>
              <a:prstGeom prst="ellipse">
                <a:avLst/>
              </a:prstGeom>
              <a:blipFill>
                <a:blip r:embed="rId5"/>
                <a:stretch>
                  <a:fillRect/>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7A12464C-C8B2-4B4F-BE27-38D9F2348852}"/>
              </a:ext>
            </a:extLst>
          </p:cNvPr>
          <p:cNvCxnSpPr/>
          <p:nvPr/>
        </p:nvCxnSpPr>
        <p:spPr>
          <a:xfrm>
            <a:off x="4744277" y="4540664"/>
            <a:ext cx="0" cy="81321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AB92B62-A497-4B43-9579-0DF892F57BE4}"/>
              </a:ext>
            </a:extLst>
          </p:cNvPr>
          <p:cNvCxnSpPr>
            <a:stCxn id="15" idx="3"/>
          </p:cNvCxnSpPr>
          <p:nvPr/>
        </p:nvCxnSpPr>
        <p:spPr>
          <a:xfrm flipV="1">
            <a:off x="2491409" y="2148598"/>
            <a:ext cx="1577007" cy="1917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A5E613C-D988-854A-A0CE-B80D4435ECD1}"/>
              </a:ext>
            </a:extLst>
          </p:cNvPr>
          <p:cNvCxnSpPr>
            <a:stCxn id="15" idx="3"/>
          </p:cNvCxnSpPr>
          <p:nvPr/>
        </p:nvCxnSpPr>
        <p:spPr>
          <a:xfrm flipV="1">
            <a:off x="2491409" y="3635513"/>
            <a:ext cx="1444487" cy="430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909C8B9-6272-FE44-B83B-D83F7361B416}"/>
              </a:ext>
            </a:extLst>
          </p:cNvPr>
          <p:cNvCxnSpPr>
            <a:stCxn id="15" idx="3"/>
          </p:cNvCxnSpPr>
          <p:nvPr/>
        </p:nvCxnSpPr>
        <p:spPr>
          <a:xfrm>
            <a:off x="2491409" y="4066002"/>
            <a:ext cx="2219738" cy="881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26929A8-6464-7445-9066-BA8B3D2ED98A}"/>
              </a:ext>
            </a:extLst>
          </p:cNvPr>
          <p:cNvCxnSpPr>
            <a:cxnSpLocks/>
            <a:stCxn id="15" idx="3"/>
          </p:cNvCxnSpPr>
          <p:nvPr/>
        </p:nvCxnSpPr>
        <p:spPr>
          <a:xfrm>
            <a:off x="2491409" y="4066002"/>
            <a:ext cx="1721734" cy="1698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C3DFB17-87CE-A647-A216-10CA1660FC97}"/>
              </a:ext>
            </a:extLst>
          </p:cNvPr>
          <p:cNvSpPr txBox="1"/>
          <p:nvPr/>
        </p:nvSpPr>
        <p:spPr>
          <a:xfrm>
            <a:off x="7381460" y="3235004"/>
            <a:ext cx="3604591" cy="830997"/>
          </a:xfrm>
          <a:prstGeom prst="rect">
            <a:avLst/>
          </a:prstGeom>
          <a:solidFill>
            <a:schemeClr val="tx1"/>
          </a:solidFill>
        </p:spPr>
        <p:txBody>
          <a:bodyPr wrap="square" rtlCol="0">
            <a:spAutoFit/>
          </a:bodyPr>
          <a:lstStyle/>
          <a:p>
            <a:r>
              <a:rPr lang="en-US" sz="2400" dirty="0">
                <a:solidFill>
                  <a:schemeClr val="bg1"/>
                </a:solidFill>
              </a:rPr>
              <a:t>N passwords are hard to remember.</a:t>
            </a:r>
            <a:r>
              <a:rPr lang="en-US" sz="2400" dirty="0"/>
              <a:t>.</a:t>
            </a:r>
          </a:p>
        </p:txBody>
      </p:sp>
      <p:sp>
        <p:nvSpPr>
          <p:cNvPr id="39" name="TextBox 38">
            <a:extLst>
              <a:ext uri="{FF2B5EF4-FFF2-40B4-BE49-F238E27FC236}">
                <a16:creationId xmlns:a16="http://schemas.microsoft.com/office/drawing/2014/main" id="{C307E2BB-B8E6-224E-BF87-68849D7D5270}"/>
              </a:ext>
            </a:extLst>
          </p:cNvPr>
          <p:cNvSpPr txBox="1"/>
          <p:nvPr/>
        </p:nvSpPr>
        <p:spPr>
          <a:xfrm>
            <a:off x="7381461" y="4502108"/>
            <a:ext cx="3604591" cy="1200329"/>
          </a:xfrm>
          <a:prstGeom prst="rect">
            <a:avLst/>
          </a:prstGeom>
          <a:solidFill>
            <a:schemeClr val="tx1"/>
          </a:solidFill>
        </p:spPr>
        <p:txBody>
          <a:bodyPr wrap="square" rtlCol="0">
            <a:spAutoFit/>
          </a:bodyPr>
          <a:lstStyle/>
          <a:p>
            <a:r>
              <a:rPr lang="en-US" sz="2400" dirty="0">
                <a:solidFill>
                  <a:schemeClr val="bg1"/>
                </a:solidFill>
              </a:rPr>
              <a:t>Using only a single password on n servers isn’t secure.</a:t>
            </a:r>
          </a:p>
        </p:txBody>
      </p:sp>
      <p:sp>
        <p:nvSpPr>
          <p:cNvPr id="41" name="TextBox 40">
            <a:extLst>
              <a:ext uri="{FF2B5EF4-FFF2-40B4-BE49-F238E27FC236}">
                <a16:creationId xmlns:a16="http://schemas.microsoft.com/office/drawing/2014/main" id="{078CF135-9EFC-0B44-90EA-408DB365F08A}"/>
              </a:ext>
            </a:extLst>
          </p:cNvPr>
          <p:cNvSpPr txBox="1"/>
          <p:nvPr/>
        </p:nvSpPr>
        <p:spPr>
          <a:xfrm>
            <a:off x="7329361" y="1785422"/>
            <a:ext cx="3604591" cy="830997"/>
          </a:xfrm>
          <a:prstGeom prst="rect">
            <a:avLst/>
          </a:prstGeom>
          <a:solidFill>
            <a:schemeClr val="tx1"/>
          </a:solidFill>
        </p:spPr>
        <p:txBody>
          <a:bodyPr wrap="square" rtlCol="0">
            <a:spAutoFit/>
          </a:bodyPr>
          <a:lstStyle/>
          <a:p>
            <a:r>
              <a:rPr lang="en-US" sz="2400" dirty="0">
                <a:solidFill>
                  <a:schemeClr val="bg1"/>
                </a:solidFill>
              </a:rPr>
              <a:t>To access the shares, a password is required.</a:t>
            </a:r>
          </a:p>
        </p:txBody>
      </p:sp>
    </p:spTree>
    <p:extLst>
      <p:ext uri="{BB962C8B-B14F-4D97-AF65-F5344CB8AC3E}">
        <p14:creationId xmlns:p14="http://schemas.microsoft.com/office/powerpoint/2010/main" val="12744160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9637</TotalTime>
  <Words>1048</Words>
  <Application>Microsoft Macintosh PowerPoint</Application>
  <PresentationFormat>Widescreen</PresentationFormat>
  <Paragraphs>120</Paragraphs>
  <Slides>22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 Math</vt:lpstr>
      <vt:lpstr>Times New Roman</vt:lpstr>
      <vt:lpstr>Office Theme</vt:lpstr>
      <vt:lpstr>Password Protected Secret Sharing</vt:lpstr>
      <vt:lpstr>Outline </vt:lpstr>
      <vt:lpstr>Secret sharing scheme</vt:lpstr>
      <vt:lpstr>SSS Algorithm</vt:lpstr>
      <vt:lpstr>SSS Properties </vt:lpstr>
      <vt:lpstr>ElGamal Public Key Encryption</vt:lpstr>
      <vt:lpstr>Security Properties of ElGamal PKE</vt:lpstr>
      <vt:lpstr>Password Protected Secret Sharing</vt:lpstr>
      <vt:lpstr>Password Protected Secret Sharing Cont’</vt:lpstr>
      <vt:lpstr>Security Properties</vt:lpstr>
      <vt:lpstr>The Scheme - Semi Honest Case</vt:lpstr>
      <vt:lpstr>Case: (2,n) Secret Sharing Scheme</vt:lpstr>
      <vt:lpstr>PowerPoint Presentation</vt:lpstr>
      <vt:lpstr>PowerPoint Presentation</vt:lpstr>
      <vt:lpstr>Prevents offline dictionary attack</vt:lpstr>
      <vt:lpstr>Look for a p such that s_1^′=s_2^′ </vt:lpstr>
      <vt:lpstr>Attacks</vt:lpstr>
      <vt:lpstr>Suggested Improvements</vt:lpstr>
      <vt:lpstr>Password Update</vt:lpstr>
      <vt:lpstr>Updating Secret Key shares</vt:lpstr>
      <vt:lpstr>Conclusion</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Password Protected Secret Sharing</dc:title>
  <dc:creator>Microsoft Office User</dc:creator>
  <cp:lastModifiedBy>Microsoft Office User</cp:lastModifiedBy>
  <cp:revision>47</cp:revision>
  <dcterms:created xsi:type="dcterms:W3CDTF">2020-09-11T17:55:41Z</dcterms:created>
  <dcterms:modified xsi:type="dcterms:W3CDTF">2020-09-18T14:27:56Z</dcterms:modified>
</cp:coreProperties>
</file>