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83" r:id="rId9"/>
    <p:sldId id="269" r:id="rId10"/>
    <p:sldId id="271" r:id="rId11"/>
    <p:sldId id="272" r:id="rId12"/>
    <p:sldId id="273" r:id="rId13"/>
    <p:sldId id="261" r:id="rId14"/>
    <p:sldId id="274" r:id="rId15"/>
    <p:sldId id="276" r:id="rId16"/>
    <p:sldId id="270" r:id="rId17"/>
    <p:sldId id="279" r:id="rId18"/>
    <p:sldId id="282" r:id="rId19"/>
    <p:sldId id="284" r:id="rId20"/>
    <p:sldId id="264" r:id="rId21"/>
    <p:sldId id="277" r:id="rId22"/>
    <p:sldId id="280" r:id="rId23"/>
    <p:sldId id="281" r:id="rId24"/>
    <p:sldId id="265" r:id="rId25"/>
    <p:sldId id="278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CFF"/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0"/>
    <p:restoredTop sz="94647"/>
  </p:normalViewPr>
  <p:slideViewPr>
    <p:cSldViewPr snapToGrid="0" snapToObjects="1" showGuides="1">
      <p:cViewPr varScale="1">
        <p:scale>
          <a:sx n="70" d="100"/>
          <a:sy n="70" d="100"/>
        </p:scale>
        <p:origin x="1698" y="72"/>
      </p:cViewPr>
      <p:guideLst>
        <p:guide orient="horz" pos="41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319" y="1439563"/>
            <a:ext cx="6357551" cy="2156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19" y="3608817"/>
            <a:ext cx="6357551" cy="7284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319" y="4349578"/>
            <a:ext cx="5690287" cy="14744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xmlns="" id="{9C5AE50E-BB67-BE4C-B639-5B1F6E779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319" y="5836399"/>
            <a:ext cx="5690287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464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CC87759-9B3E-7B4A-8AC8-00BB9288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643448"/>
            <a:ext cx="8432457" cy="4479325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22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EED04D62-3AA9-214D-8928-EF6811EB9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684" y="1775596"/>
            <a:ext cx="3149515" cy="4170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58C75E1-5E7E-BA4A-A06F-8AB20CB5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189" y="1775595"/>
            <a:ext cx="4195119" cy="41705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BE65C4-B259-0848-8C28-01D941C5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0F2D80D-ADC6-7F46-9D4B-257CF34D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D3CB8C31-17B9-D04A-AD0C-9EE4B3540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39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E07E1D0-04A0-F646-9FDF-EA299EBA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39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1F9D265-5699-C74F-8BA7-F087707447AE}"/>
              </a:ext>
            </a:extLst>
          </p:cNvPr>
          <p:cNvCxnSpPr/>
          <p:nvPr userDrawn="1"/>
        </p:nvCxnSpPr>
        <p:spPr>
          <a:xfrm>
            <a:off x="4572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FE44C8FA-770D-1046-9E87-57D9D7082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932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B6D65A2-63E1-BB4F-8662-202C2AF5B8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64932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6F9B76C-5DA8-FB4F-BE8E-C02B372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06A1398E-8F6A-A34B-AD16-2F964A5E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7DC09A30-2DEC-8049-A594-3E394E631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320" y="1705232"/>
            <a:ext cx="6981566" cy="45287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17646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5676" y="1723767"/>
            <a:ext cx="6858000" cy="171823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5675" y="3454357"/>
            <a:ext cx="6858000" cy="8777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5675" y="4856206"/>
            <a:ext cx="5690287" cy="12335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95611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0.wmf"/><Relationship Id="rId10" Type="http://schemas.openxmlformats.org/officeDocument/2006/relationships/image" Target="../media/image18.wmf"/><Relationship Id="rId19" Type="http://schemas.openxmlformats.org/officeDocument/2006/relationships/image" Target="../media/image22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PNG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55.w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7BBA6-CA6A-6943-BD00-7B4599350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318" y="1760561"/>
            <a:ext cx="7428313" cy="1915096"/>
          </a:xfrm>
        </p:spPr>
        <p:txBody>
          <a:bodyPr/>
          <a:lstStyle/>
          <a:p>
            <a:pPr algn="ctr"/>
            <a:r>
              <a:rPr lang="en-US" dirty="0"/>
              <a:t>Ciphertext-Policy </a:t>
            </a:r>
            <a:br>
              <a:rPr lang="en-US" dirty="0"/>
            </a:br>
            <a:r>
              <a:rPr lang="en-US" dirty="0"/>
              <a:t>Attribute-Based Encryption</a:t>
            </a:r>
            <a:br>
              <a:rPr lang="en-US" dirty="0"/>
            </a:br>
            <a:r>
              <a:rPr lang="en-US" dirty="0"/>
              <a:t>(CPABE)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8230EF-BACA-AB4C-A271-05B1FB524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0819" y="4687531"/>
            <a:ext cx="2653309" cy="648427"/>
          </a:xfrm>
        </p:spPr>
        <p:txBody>
          <a:bodyPr/>
          <a:lstStyle/>
          <a:p>
            <a:pPr algn="ctr"/>
            <a:r>
              <a:rPr lang="en-US" dirty="0"/>
              <a:t>Presented By</a:t>
            </a:r>
          </a:p>
          <a:p>
            <a:pPr algn="ctr"/>
            <a:r>
              <a:rPr lang="en-US" b="0" dirty="0"/>
              <a:t>Saoreen Rahman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37711-97E3-4077-9080-B4C69FF8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623531"/>
          </a:xfrm>
        </p:spPr>
        <p:txBody>
          <a:bodyPr/>
          <a:lstStyle/>
          <a:p>
            <a:r>
              <a:rPr lang="en-US" dirty="0"/>
              <a:t>CP-ABE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C89D08-BFEA-47F4-90EB-2244FA73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09B1ACB-FE5D-4413-A6B2-57AF298D7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9232"/>
              </p:ext>
            </p:extLst>
          </p:nvPr>
        </p:nvGraphicFramePr>
        <p:xfrm>
          <a:off x="1117876" y="1140846"/>
          <a:ext cx="6592372" cy="43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3" imgW="4051080" imgH="203040" progId="Equation.DSMT4">
                  <p:embed/>
                </p:oleObj>
              </mc:Choice>
              <mc:Fallback>
                <p:oleObj name="Equation" r:id="rId3" imgW="4051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876" y="1140846"/>
                        <a:ext cx="6592372" cy="430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734722" y="5263282"/>
            <a:ext cx="3679340" cy="556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Leaf Nodes: attributes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04393" y="4773741"/>
            <a:ext cx="3775332" cy="1675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Internal Nodes: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AND </a:t>
            </a:r>
            <a:r>
              <a:rPr lang="en-US" dirty="0" smtClean="0"/>
              <a:t>gates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OR gates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K-of-n </a:t>
            </a:r>
            <a:r>
              <a:rPr lang="en-US" dirty="0"/>
              <a:t>threshold </a:t>
            </a:r>
            <a:r>
              <a:rPr lang="en-US" dirty="0" smtClean="0"/>
              <a:t>gates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26" y="1669608"/>
            <a:ext cx="6068272" cy="301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09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Bilinear Maps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18184" y="2323060"/>
            <a:ext cx="960390" cy="1440904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759667"/>
              </p:ext>
            </p:extLst>
          </p:nvPr>
        </p:nvGraphicFramePr>
        <p:xfrm>
          <a:off x="6108509" y="3780633"/>
          <a:ext cx="4032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8509" y="3780633"/>
                        <a:ext cx="4032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74869"/>
              </p:ext>
            </p:extLst>
          </p:nvPr>
        </p:nvGraphicFramePr>
        <p:xfrm>
          <a:off x="7798488" y="3763962"/>
          <a:ext cx="2936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8488" y="3763962"/>
                        <a:ext cx="293688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7366839" y="2323060"/>
            <a:ext cx="929245" cy="1440903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860196"/>
              </p:ext>
            </p:extLst>
          </p:nvPr>
        </p:nvGraphicFramePr>
        <p:xfrm>
          <a:off x="6011499" y="2416970"/>
          <a:ext cx="3746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1499" y="2416970"/>
                        <a:ext cx="3746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247360"/>
              </p:ext>
            </p:extLst>
          </p:nvPr>
        </p:nvGraphicFramePr>
        <p:xfrm>
          <a:off x="6011499" y="3148271"/>
          <a:ext cx="3810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1499" y="3148271"/>
                        <a:ext cx="3810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83738"/>
              </p:ext>
            </p:extLst>
          </p:nvPr>
        </p:nvGraphicFramePr>
        <p:xfrm>
          <a:off x="7409571" y="2858567"/>
          <a:ext cx="904171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" name="Equation" r:id="rId11" imgW="558720" imgH="228600" progId="Equation.DSMT4">
                  <p:embed/>
                </p:oleObj>
              </mc:Choice>
              <mc:Fallback>
                <p:oleObj name="Equation" r:id="rId11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09571" y="2858567"/>
                        <a:ext cx="904171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6254623" y="2740414"/>
            <a:ext cx="110995" cy="150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75154" y="3387029"/>
            <a:ext cx="110995" cy="150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67933" y="2828984"/>
            <a:ext cx="110995" cy="150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/>
          <p:nvPr/>
        </p:nvCxnSpPr>
        <p:spPr>
          <a:xfrm rot="16200000" flipH="1">
            <a:off x="7012059" y="2070799"/>
            <a:ext cx="123732" cy="1449125"/>
          </a:xfrm>
          <a:prstGeom prst="curvedConnector3">
            <a:avLst>
              <a:gd name="adj1" fmla="val -2025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6397506" y="2973124"/>
            <a:ext cx="1405989" cy="4932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" y="1773264"/>
            <a:ext cx="5150850" cy="2892944"/>
          </a:xfr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42126"/>
              </p:ext>
            </p:extLst>
          </p:nvPr>
        </p:nvGraphicFramePr>
        <p:xfrm>
          <a:off x="1954248" y="4673127"/>
          <a:ext cx="5119677" cy="59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" name="Equation" r:id="rId14" imgW="1981080" imgH="228600" progId="Equation.DSMT4">
                  <p:embed/>
                </p:oleObj>
              </mc:Choice>
              <mc:Fallback>
                <p:oleObj name="Equation" r:id="rId14" imgW="1981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4248" y="4673127"/>
                        <a:ext cx="5119677" cy="590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77185"/>
              </p:ext>
            </p:extLst>
          </p:nvPr>
        </p:nvGraphicFramePr>
        <p:xfrm>
          <a:off x="2395560" y="5313784"/>
          <a:ext cx="1111915" cy="48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" name="Equation" r:id="rId16" imgW="558720" imgH="241200" progId="Equation.DSMT4">
                  <p:embed/>
                </p:oleObj>
              </mc:Choice>
              <mc:Fallback>
                <p:oleObj name="Equation" r:id="rId16" imgW="558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95560" y="5313784"/>
                        <a:ext cx="1111915" cy="48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679374" y="5282886"/>
            <a:ext cx="76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64251"/>
              </p:ext>
            </p:extLst>
          </p:nvPr>
        </p:nvGraphicFramePr>
        <p:xfrm>
          <a:off x="4467225" y="5337175"/>
          <a:ext cx="22574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" name="Equation" r:id="rId18" imgW="1206360" imgH="228600" progId="Equation.DSMT4">
                  <p:embed/>
                </p:oleObj>
              </mc:Choice>
              <mc:Fallback>
                <p:oleObj name="Equation" r:id="rId18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67225" y="5337175"/>
                        <a:ext cx="22574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0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E8ABF-195C-4FFB-9327-DA01588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CPABE Construction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568178-4995-4C77-AB28-8D507DAC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1637732"/>
            <a:ext cx="7206019" cy="3725838"/>
          </a:xfrm>
        </p:spPr>
      </p:pic>
    </p:spTree>
    <p:extLst>
      <p:ext uri="{BB962C8B-B14F-4D97-AF65-F5344CB8AC3E}">
        <p14:creationId xmlns:p14="http://schemas.microsoft.com/office/powerpoint/2010/main" val="724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23" y="284199"/>
            <a:ext cx="7347637" cy="988542"/>
          </a:xfrm>
        </p:spPr>
        <p:txBody>
          <a:bodyPr/>
          <a:lstStyle/>
          <a:p>
            <a:r>
              <a:rPr lang="en-US" dirty="0"/>
              <a:t>CPABE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523" y="1398691"/>
            <a:ext cx="3010601" cy="5560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Public Key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0523" y="3092827"/>
            <a:ext cx="3010601" cy="556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Master Key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0522" y="4416845"/>
            <a:ext cx="3010601" cy="556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Secret Key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95118"/>
              </p:ext>
            </p:extLst>
          </p:nvPr>
        </p:nvGraphicFramePr>
        <p:xfrm>
          <a:off x="3722966" y="1737326"/>
          <a:ext cx="1399493" cy="55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2966" y="1737326"/>
                        <a:ext cx="1399493" cy="553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6510"/>
              </p:ext>
            </p:extLst>
          </p:nvPr>
        </p:nvGraphicFramePr>
        <p:xfrm>
          <a:off x="2436813" y="2309813"/>
          <a:ext cx="49371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Equation" r:id="rId5" imgW="2260440" imgH="253800" progId="Equation.DSMT4">
                  <p:embed/>
                </p:oleObj>
              </mc:Choice>
              <mc:Fallback>
                <p:oleObj name="Equation" r:id="rId5" imgW="226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6813" y="2309813"/>
                        <a:ext cx="493712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52009"/>
              </p:ext>
            </p:extLst>
          </p:nvPr>
        </p:nvGraphicFramePr>
        <p:xfrm>
          <a:off x="3398290" y="3606608"/>
          <a:ext cx="2501143" cy="64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Equation" r:id="rId7" imgW="888840" imgH="228600" progId="Equation.DSMT4">
                  <p:embed/>
                </p:oleObj>
              </mc:Choice>
              <mc:Fallback>
                <p:oleObj name="Equation" r:id="rId7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8290" y="3606608"/>
                        <a:ext cx="2501143" cy="643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87657"/>
              </p:ext>
            </p:extLst>
          </p:nvPr>
        </p:nvGraphicFramePr>
        <p:xfrm>
          <a:off x="3085234" y="4730350"/>
          <a:ext cx="2674956" cy="66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" name="Equation" r:id="rId9" imgW="965160" imgH="241200" progId="Equation.DSMT4">
                  <p:embed/>
                </p:oleObj>
              </mc:Choice>
              <mc:Fallback>
                <p:oleObj name="Equation" r:id="rId9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85234" y="4730350"/>
                        <a:ext cx="2674956" cy="668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70764"/>
              </p:ext>
            </p:extLst>
          </p:nvPr>
        </p:nvGraphicFramePr>
        <p:xfrm>
          <a:off x="1645444" y="5399089"/>
          <a:ext cx="6519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2" name="Equation" r:id="rId11" imgW="3352680" imgH="266400" progId="Equation.DSMT4">
                  <p:embed/>
                </p:oleObj>
              </mc:Choice>
              <mc:Fallback>
                <p:oleObj name="Equation" r:id="rId11" imgW="3352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5444" y="5399089"/>
                        <a:ext cx="6519862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3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766679"/>
          </a:xfrm>
        </p:spPr>
        <p:txBody>
          <a:bodyPr/>
          <a:lstStyle/>
          <a:p>
            <a:r>
              <a:rPr lang="en-US" dirty="0"/>
              <a:t>CPABE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3" y="1203892"/>
            <a:ext cx="4470910" cy="12720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Encryption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 general secret sharing techniques to model </a:t>
            </a: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7692" y="3692705"/>
            <a:ext cx="4102421" cy="1713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Decryption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Uses LaGrange interpolation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exponents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811258"/>
              </p:ext>
            </p:extLst>
          </p:nvPr>
        </p:nvGraphicFramePr>
        <p:xfrm>
          <a:off x="3629025" y="3005137"/>
          <a:ext cx="5905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3" imgW="368280" imgH="177480" progId="Equation.DSMT4">
                  <p:embed/>
                </p:oleObj>
              </mc:Choice>
              <mc:Fallback>
                <p:oleObj name="Equation" r:id="rId3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9025" y="3005137"/>
                        <a:ext cx="59055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45" y="2886413"/>
            <a:ext cx="3608369" cy="66684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746461"/>
              </p:ext>
            </p:extLst>
          </p:nvPr>
        </p:nvGraphicFramePr>
        <p:xfrm>
          <a:off x="3178130" y="5056616"/>
          <a:ext cx="603294" cy="31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6" imgW="317160" imgH="164880" progId="Equation.DSMT4">
                  <p:embed/>
                </p:oleObj>
              </mc:Choice>
              <mc:Fallback>
                <p:oleObj name="Equation" r:id="rId6" imgW="3171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8130" y="5056616"/>
                        <a:ext cx="603294" cy="31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4" y="5015702"/>
            <a:ext cx="4338994" cy="4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Collusion Resistance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3757" y="3651695"/>
            <a:ext cx="8432457" cy="15228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adversary that holds multiple keys should only be able to access data if at least one individual key grants access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43555" y="1984039"/>
            <a:ext cx="7272397" cy="1126399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 critical property for cryptographic access control systems.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72770" y="5753592"/>
            <a:ext cx="300251" cy="326527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49465" y="4263709"/>
            <a:ext cx="300251" cy="326527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35021" y="3658619"/>
            <a:ext cx="300251" cy="326527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Collusion Resistance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Desired attributes: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Random Value: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Secret Key,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44421"/>
              </p:ext>
            </p:extLst>
          </p:nvPr>
        </p:nvGraphicFramePr>
        <p:xfrm>
          <a:off x="3573021" y="1547788"/>
          <a:ext cx="2486585" cy="64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3" imgW="927000" imgH="241200" progId="Equation.DSMT4">
                  <p:embed/>
                </p:oleObj>
              </mc:Choice>
              <mc:Fallback>
                <p:oleObj name="Equation" r:id="rId3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3021" y="1547788"/>
                        <a:ext cx="2486585" cy="647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13448"/>
              </p:ext>
            </p:extLst>
          </p:nvPr>
        </p:nvGraphicFramePr>
        <p:xfrm>
          <a:off x="3131104" y="2614431"/>
          <a:ext cx="2881792" cy="62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5" imgW="1117440" imgH="241200" progId="Equation.DSMT4">
                  <p:embed/>
                </p:oleObj>
              </mc:Choice>
              <mc:Fallback>
                <p:oleObj name="Equation" r:id="rId5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104" y="2614431"/>
                        <a:ext cx="2881792" cy="622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582170"/>
              </p:ext>
            </p:extLst>
          </p:nvPr>
        </p:nvGraphicFramePr>
        <p:xfrm>
          <a:off x="3131104" y="4177611"/>
          <a:ext cx="2357227" cy="204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7" imgW="1143000" imgH="990360" progId="Equation.DSMT4">
                  <p:embed/>
                </p:oleObj>
              </mc:Choice>
              <mc:Fallback>
                <p:oleObj name="Equation" r:id="rId7" imgW="11430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104" y="4177611"/>
                        <a:ext cx="2357227" cy="204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3"/>
          <p:cNvSpPr txBox="1">
            <a:spLocks/>
          </p:cNvSpPr>
          <p:nvPr/>
        </p:nvSpPr>
        <p:spPr>
          <a:xfrm>
            <a:off x="5773004" y="3875964"/>
            <a:ext cx="3047145" cy="22041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“Binds” key components to each other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Key </a:t>
            </a:r>
            <a:r>
              <a:rPr lang="en-US" dirty="0"/>
              <a:t>to preventing collusion attacks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60070"/>
              </p:ext>
            </p:extLst>
          </p:nvPr>
        </p:nvGraphicFramePr>
        <p:xfrm>
          <a:off x="2471816" y="3656086"/>
          <a:ext cx="2059240" cy="50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71816" y="3656086"/>
                        <a:ext cx="2059240" cy="500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 flipV="1">
            <a:off x="4531056" y="3906534"/>
            <a:ext cx="1241948" cy="25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73021" y="4252642"/>
            <a:ext cx="2199984" cy="103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73021" y="4407430"/>
            <a:ext cx="2199984" cy="143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B9DBD-B18C-4BF9-A4AA-A1016E8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CPABE Security </a:t>
            </a:r>
            <a:r>
              <a:rPr lang="en-US" dirty="0"/>
              <a:t>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339E37D-5974-4B26-98D9-6453D6E8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6" y="1272741"/>
            <a:ext cx="7163569" cy="4905226"/>
          </a:xfrm>
        </p:spPr>
      </p:pic>
    </p:spTree>
    <p:extLst>
      <p:ext uri="{BB962C8B-B14F-4D97-AF65-F5344CB8AC3E}">
        <p14:creationId xmlns:p14="http://schemas.microsoft.com/office/powerpoint/2010/main" val="20971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cp-abe</a:t>
            </a:r>
            <a:r>
              <a:rPr lang="en-US" dirty="0"/>
              <a:t>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5910" y="1292105"/>
            <a:ext cx="7697338" cy="48630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cpabe</a:t>
            </a:r>
            <a:r>
              <a:rPr lang="en-US" dirty="0" smtClean="0"/>
              <a:t>-setup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Generates a public key and a master key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cpabe-keygen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Given a master key, generates a private key for </a:t>
            </a:r>
            <a:r>
              <a:rPr lang="en-US" dirty="0" smtClean="0"/>
              <a:t>a set </a:t>
            </a:r>
            <a:r>
              <a:rPr lang="en-US" dirty="0"/>
              <a:t>of attributes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cpabe-enc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Given a public key, encrypts a file under an </a:t>
            </a:r>
            <a:r>
              <a:rPr lang="en-US" dirty="0" smtClean="0"/>
              <a:t>access tree </a:t>
            </a:r>
            <a:r>
              <a:rPr lang="en-US" dirty="0"/>
              <a:t>specified in a policy language.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cpabe-dec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Given a private key, decrypts a file.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cp-abe</a:t>
            </a:r>
            <a:r>
              <a:rPr lang="en-US" dirty="0"/>
              <a:t>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2" y="1272742"/>
            <a:ext cx="8432457" cy="48500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cpabe</a:t>
            </a:r>
            <a:r>
              <a:rPr lang="en-US" dirty="0" smtClean="0"/>
              <a:t>-setup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cpabe-keygen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25" y="1817572"/>
            <a:ext cx="7004966" cy="875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25" y="4724019"/>
            <a:ext cx="7092566" cy="1455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22" y="3054542"/>
            <a:ext cx="4547769" cy="13432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6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88B86-0DDE-C446-9AA4-00984303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126E184-10BC-AA41-A57F-A99F3BBA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0BE352C4-0B4E-B545-9CE1-A5AD5DC97442}"/>
              </a:ext>
            </a:extLst>
          </p:cNvPr>
          <p:cNvSpPr txBox="1">
            <a:spLocks/>
          </p:cNvSpPr>
          <p:nvPr/>
        </p:nvSpPr>
        <p:spPr>
          <a:xfrm>
            <a:off x="540092" y="1795849"/>
            <a:ext cx="8432457" cy="2710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Attribute-Based Encryption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Ciphertext</a:t>
            </a:r>
            <a:r>
              <a:rPr lang="en-US" dirty="0" smtClean="0"/>
              <a:t>-policy attribute-based encryption (CP-ABE)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CPABE Construction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Security Model for CP-ABE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 application of CPABE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cp-abe</a:t>
            </a:r>
            <a:r>
              <a:rPr lang="en-US" dirty="0"/>
              <a:t>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cpabe-enc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cpabe-dec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8" y="2322418"/>
            <a:ext cx="6974008" cy="809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7" y="4753518"/>
            <a:ext cx="7124133" cy="848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7" y="4440913"/>
            <a:ext cx="7124133" cy="8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188663"/>
            <a:ext cx="7347637" cy="988542"/>
          </a:xfrm>
        </p:spPr>
        <p:txBody>
          <a:bodyPr/>
          <a:lstStyle/>
          <a:p>
            <a:r>
              <a:rPr lang="en-US" dirty="0" smtClean="0"/>
              <a:t>Application of CPABE: EHR System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50" y="1520231"/>
            <a:ext cx="6132800" cy="4479925"/>
          </a:xfrm>
        </p:spPr>
      </p:pic>
    </p:spTree>
    <p:extLst>
      <p:ext uri="{BB962C8B-B14F-4D97-AF65-F5344CB8AC3E}">
        <p14:creationId xmlns:p14="http://schemas.microsoft.com/office/powerpoint/2010/main" val="15074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[1] </a:t>
            </a:r>
            <a:r>
              <a:rPr lang="en-US" sz="2000" dirty="0" err="1"/>
              <a:t>Sahai</a:t>
            </a:r>
            <a:r>
              <a:rPr lang="en-US" sz="2000" dirty="0"/>
              <a:t> A., Waters B. </a:t>
            </a:r>
            <a:r>
              <a:rPr lang="en-US" sz="2000" i="1" dirty="0"/>
              <a:t>Fuzzy Identity-Based Encryption</a:t>
            </a:r>
            <a:r>
              <a:rPr lang="en-US" sz="2000" dirty="0"/>
              <a:t>. In: Cramer R. (</a:t>
            </a:r>
            <a:r>
              <a:rPr lang="en-US" sz="2000" dirty="0" err="1"/>
              <a:t>eds</a:t>
            </a:r>
            <a:r>
              <a:rPr lang="en-US" sz="2000" dirty="0"/>
              <a:t>) Advances in Cryptology–EUROCRYPT 2005. </a:t>
            </a:r>
            <a:r>
              <a:rPr lang="en-US" sz="2000" dirty="0" err="1"/>
              <a:t>vol</a:t>
            </a:r>
            <a:r>
              <a:rPr lang="en-US" sz="2000" dirty="0"/>
              <a:t> 3494. Springer, Berlin, Heidelberg. https://doi.org/10.1007/11426639_27.</a:t>
            </a:r>
          </a:p>
          <a:p>
            <a:pPr marL="0" indent="0" algn="just">
              <a:buNone/>
            </a:pPr>
            <a:r>
              <a:rPr lang="en-US" sz="2000" dirty="0"/>
              <a:t>[2] </a:t>
            </a:r>
            <a:r>
              <a:rPr lang="en-US" sz="2000" dirty="0" err="1"/>
              <a:t>Goyal</a:t>
            </a:r>
            <a:r>
              <a:rPr lang="en-US" sz="2000" dirty="0"/>
              <a:t>, V., Pandey, O., </a:t>
            </a:r>
            <a:r>
              <a:rPr lang="en-US" sz="2000" dirty="0" err="1"/>
              <a:t>Sahai</a:t>
            </a:r>
            <a:r>
              <a:rPr lang="en-US" sz="2000" dirty="0"/>
              <a:t>, A., &amp; Waters, B. </a:t>
            </a:r>
            <a:r>
              <a:rPr lang="en-US" sz="2000" i="1" dirty="0"/>
              <a:t>Attribute-based encryption for fine-grained access control of encrypted data</a:t>
            </a:r>
            <a:r>
              <a:rPr lang="en-US" sz="2000" dirty="0"/>
              <a:t>. In Proceedings of the 13th ACM conference on Computer and communications security. 2006, October. pp. 89-98.</a:t>
            </a:r>
          </a:p>
          <a:p>
            <a:pPr marL="0" indent="0" algn="just">
              <a:buNone/>
            </a:pPr>
            <a:r>
              <a:rPr lang="en-US" sz="2000" dirty="0"/>
              <a:t>[3] </a:t>
            </a:r>
            <a:r>
              <a:rPr lang="en-US" sz="2000" dirty="0" err="1"/>
              <a:t>Bethencourt</a:t>
            </a:r>
            <a:r>
              <a:rPr lang="en-US" sz="2000" dirty="0"/>
              <a:t>, J.; </a:t>
            </a:r>
            <a:r>
              <a:rPr lang="en-US" sz="2000" dirty="0" err="1"/>
              <a:t>Sahai</a:t>
            </a:r>
            <a:r>
              <a:rPr lang="en-US" sz="2000" dirty="0"/>
              <a:t>, A.; Waters, B. </a:t>
            </a:r>
            <a:r>
              <a:rPr lang="en-US" sz="2000" i="1" dirty="0" err="1"/>
              <a:t>Ciphertext</a:t>
            </a:r>
            <a:r>
              <a:rPr lang="en-US" sz="2000" i="1" dirty="0"/>
              <a:t>-Policy Attribute-Based Encryption</a:t>
            </a:r>
            <a:r>
              <a:rPr lang="en-US" sz="2000" dirty="0"/>
              <a:t>. 2007 IEEE Symposium on Security and Privacy (SP '07). pp. 321-334.  doi:10.1109/SP.2007.11. ISBN 978-0-7695-2848-9.</a:t>
            </a:r>
          </a:p>
          <a:p>
            <a:pPr marL="0" indent="0" algn="just">
              <a:buNone/>
            </a:pPr>
            <a:r>
              <a:rPr lang="en-US" sz="2000" dirty="0"/>
              <a:t>[4] J. </a:t>
            </a:r>
            <a:r>
              <a:rPr lang="en-US" sz="2000" dirty="0" err="1"/>
              <a:t>Bethencourt</a:t>
            </a:r>
            <a:r>
              <a:rPr lang="en-US" sz="2000" dirty="0"/>
              <a:t>, A. </a:t>
            </a:r>
            <a:r>
              <a:rPr lang="en-US" sz="2000" dirty="0" err="1"/>
              <a:t>Sahai</a:t>
            </a:r>
            <a:r>
              <a:rPr lang="en-US" sz="2000" dirty="0"/>
              <a:t>, and B. Waters. The </a:t>
            </a:r>
            <a:r>
              <a:rPr lang="en-US" sz="2000" dirty="0" err="1"/>
              <a:t>cpabe</a:t>
            </a:r>
            <a:r>
              <a:rPr lang="en-US" sz="2000" dirty="0"/>
              <a:t> toolkit. http://acsc.csl.sri.com/cpabe/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48" y="1951413"/>
            <a:ext cx="2879678" cy="110437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 descr="What is a good question? | Dragonfly Trai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20" y="2469589"/>
            <a:ext cx="2759605" cy="27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</p:spPr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2" y="1272742"/>
            <a:ext cx="8432457" cy="48500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Access Tree,    (Access Structure)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Each non-leaf node of the tree represents a threshold </a:t>
            </a:r>
            <a:r>
              <a:rPr lang="en-US" dirty="0" smtClean="0"/>
              <a:t>gate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           is </a:t>
            </a:r>
            <a:r>
              <a:rPr lang="en-US" dirty="0"/>
              <a:t>the number of children of a </a:t>
            </a:r>
            <a:r>
              <a:rPr lang="en-US" dirty="0" smtClean="0"/>
              <a:t>node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 </a:t>
            </a:r>
            <a:r>
              <a:rPr lang="en-US" i="1" dirty="0" smtClean="0"/>
              <a:t>       </a:t>
            </a:r>
            <a:r>
              <a:rPr lang="en-US" dirty="0" smtClean="0"/>
              <a:t>is </a:t>
            </a:r>
            <a:r>
              <a:rPr lang="en-US" dirty="0"/>
              <a:t>the threshold </a:t>
            </a:r>
            <a:r>
              <a:rPr lang="en-US" dirty="0" smtClean="0"/>
              <a:t>value where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             is an </a:t>
            </a:r>
            <a:r>
              <a:rPr lang="en-US" dirty="0"/>
              <a:t>OR gate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               is an AND gate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Access </a:t>
            </a:r>
            <a:r>
              <a:rPr lang="en-US" dirty="0" smtClean="0"/>
              <a:t>Tree,    (Policy Check)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a set </a:t>
            </a:r>
            <a:r>
              <a:rPr lang="en-US" dirty="0" smtClean="0"/>
              <a:t>of attributes, </a:t>
            </a:r>
            <a:r>
              <a:rPr lang="en-US" i="1" dirty="0"/>
              <a:t>S </a:t>
            </a:r>
            <a:r>
              <a:rPr lang="en-US" dirty="0"/>
              <a:t>satisfies the access </a:t>
            </a:r>
            <a:r>
              <a:rPr lang="en-US" dirty="0" smtClean="0"/>
              <a:t>tree</a:t>
            </a:r>
          </a:p>
          <a:p>
            <a:pPr marL="457200" lvl="1" indent="0">
              <a:buNone/>
            </a:pPr>
            <a:r>
              <a:rPr lang="en-US" dirty="0" smtClean="0"/>
              <a:t>    returns                     </a:t>
            </a:r>
            <a:r>
              <a:rPr lang="en-US" dirty="0" err="1" smtClean="0"/>
              <a:t>iff</a:t>
            </a: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01850"/>
              </p:ext>
            </p:extLst>
          </p:nvPr>
        </p:nvGraphicFramePr>
        <p:xfrm>
          <a:off x="1282890" y="2100048"/>
          <a:ext cx="710063" cy="45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3" imgW="355320" imgH="228600" progId="Equation.DSMT4">
                  <p:embed/>
                </p:oleObj>
              </mc:Choice>
              <mc:Fallback>
                <p:oleObj name="Equation" r:id="rId3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2890" y="2100048"/>
                        <a:ext cx="710063" cy="456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14736"/>
              </p:ext>
            </p:extLst>
          </p:nvPr>
        </p:nvGraphicFramePr>
        <p:xfrm>
          <a:off x="6364595" y="2165750"/>
          <a:ext cx="295512" cy="32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4595" y="2165750"/>
                        <a:ext cx="295512" cy="32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92020"/>
              </p:ext>
            </p:extLst>
          </p:nvPr>
        </p:nvGraphicFramePr>
        <p:xfrm>
          <a:off x="1282890" y="2473524"/>
          <a:ext cx="355505" cy="4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2890" y="2473524"/>
                        <a:ext cx="355505" cy="4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93980"/>
              </p:ext>
            </p:extLst>
          </p:nvPr>
        </p:nvGraphicFramePr>
        <p:xfrm>
          <a:off x="5313908" y="2556517"/>
          <a:ext cx="1623146" cy="42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Equation" r:id="rId9" imgW="863280" imgH="228600" progId="Equation.DSMT4">
                  <p:embed/>
                </p:oleObj>
              </mc:Choice>
              <mc:Fallback>
                <p:oleObj name="Equation" r:id="rId9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13908" y="2556517"/>
                        <a:ext cx="1623146" cy="429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95383"/>
              </p:ext>
            </p:extLst>
          </p:nvPr>
        </p:nvGraphicFramePr>
        <p:xfrm>
          <a:off x="1222277" y="2867393"/>
          <a:ext cx="769729" cy="46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" name="Equation" r:id="rId11" imgW="380880" imgH="228600" progId="Equation.DSMT4">
                  <p:embed/>
                </p:oleObj>
              </mc:Choice>
              <mc:Fallback>
                <p:oleObj name="Equation" r:id="rId11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22277" y="2867393"/>
                        <a:ext cx="769729" cy="46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023788"/>
              </p:ext>
            </p:extLst>
          </p:nvPr>
        </p:nvGraphicFramePr>
        <p:xfrm>
          <a:off x="1209293" y="3309721"/>
          <a:ext cx="1172426" cy="42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" name="Equation" r:id="rId13" imgW="634680" imgH="228600" progId="Equation.DSMT4">
                  <p:embed/>
                </p:oleObj>
              </mc:Choice>
              <mc:Fallback>
                <p:oleObj name="Equation" r:id="rId13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09293" y="3309721"/>
                        <a:ext cx="1172426" cy="422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15130"/>
              </p:ext>
            </p:extLst>
          </p:nvPr>
        </p:nvGraphicFramePr>
        <p:xfrm>
          <a:off x="2178220" y="4957101"/>
          <a:ext cx="1212850" cy="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Equation" r:id="rId15" imgW="596880" imgH="228600" progId="Equation.DSMT4">
                  <p:embed/>
                </p:oleObj>
              </mc:Choice>
              <mc:Fallback>
                <p:oleObj name="Equation" r:id="rId15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78220" y="4957101"/>
                        <a:ext cx="1212850" cy="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28119"/>
              </p:ext>
            </p:extLst>
          </p:nvPr>
        </p:nvGraphicFramePr>
        <p:xfrm>
          <a:off x="2483891" y="4147212"/>
          <a:ext cx="409433" cy="49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Equation" r:id="rId17" imgW="190440" imgH="228600" progId="Equation.DSMT4">
                  <p:embed/>
                </p:oleObj>
              </mc:Choice>
              <mc:Fallback>
                <p:oleObj name="Equation" r:id="rId17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83891" y="4147212"/>
                        <a:ext cx="409433" cy="49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660237"/>
              </p:ext>
            </p:extLst>
          </p:nvPr>
        </p:nvGraphicFramePr>
        <p:xfrm>
          <a:off x="2483890" y="1272741"/>
          <a:ext cx="409433" cy="49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83890" y="1272741"/>
                        <a:ext cx="409433" cy="49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448402"/>
              </p:ext>
            </p:extLst>
          </p:nvPr>
        </p:nvGraphicFramePr>
        <p:xfrm>
          <a:off x="3892592" y="4987152"/>
          <a:ext cx="1289006" cy="40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20" imgW="647640" imgH="203040" progId="Equation.DSMT4">
                  <p:embed/>
                </p:oleObj>
              </mc:Choice>
              <mc:Fallback>
                <p:oleObj name="Equation" r:id="rId20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92592" y="4987152"/>
                        <a:ext cx="1289006" cy="40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821270"/>
          </a:xfrm>
        </p:spPr>
        <p:txBody>
          <a:bodyPr/>
          <a:lstStyle/>
          <a:p>
            <a:r>
              <a:rPr lang="en-US" dirty="0"/>
              <a:t>Appendix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2" y="1378424"/>
            <a:ext cx="8432457" cy="47443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Shamir's secret sharing </a:t>
            </a:r>
            <a:r>
              <a:rPr lang="en-US" dirty="0" smtClean="0"/>
              <a:t>scheme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Start with root node </a:t>
            </a:r>
            <a:r>
              <a:rPr lang="en-US" i="1" dirty="0" smtClean="0"/>
              <a:t>(R)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i="1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i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Calculate          for each node.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909002"/>
              </p:ext>
            </p:extLst>
          </p:nvPr>
        </p:nvGraphicFramePr>
        <p:xfrm>
          <a:off x="530709" y="5078937"/>
          <a:ext cx="8289440" cy="61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3" imgW="3238200" imgH="241200" progId="Equation.DSMT4">
                  <p:embed/>
                </p:oleObj>
              </mc:Choice>
              <mc:Fallback>
                <p:oleObj name="Equation" r:id="rId3" imgW="323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709" y="5078937"/>
                        <a:ext cx="8289440" cy="61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724"/>
              </p:ext>
            </p:extLst>
          </p:nvPr>
        </p:nvGraphicFramePr>
        <p:xfrm>
          <a:off x="3194750" y="3756461"/>
          <a:ext cx="2378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5" imgW="888840" imgH="228600" progId="Equation.DSMT4">
                  <p:embed/>
                </p:oleObj>
              </mc:Choice>
              <mc:Fallback>
                <p:oleObj name="Equation" r:id="rId5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4750" y="3756461"/>
                        <a:ext cx="23780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98430"/>
              </p:ext>
            </p:extLst>
          </p:nvPr>
        </p:nvGraphicFramePr>
        <p:xfrm>
          <a:off x="3267075" y="2508250"/>
          <a:ext cx="1800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7" imgW="863280" imgH="241200" progId="Equation.DSMT4">
                  <p:embed/>
                </p:oleObj>
              </mc:Choice>
              <mc:Fallback>
                <p:oleObj name="Equation" r:id="rId7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7075" y="2508250"/>
                        <a:ext cx="180022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74246"/>
              </p:ext>
            </p:extLst>
          </p:nvPr>
        </p:nvGraphicFramePr>
        <p:xfrm>
          <a:off x="2169992" y="4565800"/>
          <a:ext cx="636423" cy="40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69992" y="4565800"/>
                        <a:ext cx="636423" cy="407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958725"/>
              </p:ext>
            </p:extLst>
          </p:nvPr>
        </p:nvGraphicFramePr>
        <p:xfrm>
          <a:off x="2896143" y="3148598"/>
          <a:ext cx="2330735" cy="47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11" imgW="1130040" imgH="228600" progId="Equation.DSMT4">
                  <p:embed/>
                </p:oleObj>
              </mc:Choice>
              <mc:Fallback>
                <p:oleObj name="Equation" r:id="rId11" imgW="1130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6143" y="3148598"/>
                        <a:ext cx="2330735" cy="47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1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LaGrange </a:t>
            </a:r>
            <a:r>
              <a:rPr lang="en-US" dirty="0" smtClean="0"/>
              <a:t>interpolation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545327"/>
              </p:ext>
            </p:extLst>
          </p:nvPr>
        </p:nvGraphicFramePr>
        <p:xfrm>
          <a:off x="3125337" y="2189232"/>
          <a:ext cx="1707013" cy="79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3" imgW="520560" imgH="241200" progId="Equation.DSMT4">
                  <p:embed/>
                </p:oleObj>
              </mc:Choice>
              <mc:Fallback>
                <p:oleObj name="Equation" r:id="rId3" imgW="520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337" y="2189232"/>
                        <a:ext cx="1707013" cy="791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44271"/>
              </p:ext>
            </p:extLst>
          </p:nvPr>
        </p:nvGraphicFramePr>
        <p:xfrm>
          <a:off x="2756848" y="3206749"/>
          <a:ext cx="3166842" cy="1119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5" imgW="1257120" imgH="444240" progId="Equation.DSMT4">
                  <p:embed/>
                </p:oleObj>
              </mc:Choice>
              <mc:Fallback>
                <p:oleObj name="Equation" r:id="rId5" imgW="1257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6848" y="3206749"/>
                        <a:ext cx="3166842" cy="1119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96C5E-0933-4E09-AC65-9DA07D5E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Attribute-Based Encryption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22B78A3-E8A0-4406-B455-62B1C6B6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7C417A-9F2E-47E6-8EF7-599D73C8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434906"/>
            <a:ext cx="8432457" cy="4687868"/>
          </a:xfrm>
        </p:spPr>
        <p:txBody>
          <a:bodyPr/>
          <a:lstStyle/>
          <a:p>
            <a:r>
              <a:rPr lang="en-US" dirty="0"/>
              <a:t>Public-key encryption </a:t>
            </a:r>
          </a:p>
          <a:p>
            <a:r>
              <a:rPr lang="en-US" dirty="0"/>
              <a:t>Secret key </a:t>
            </a:r>
          </a:p>
          <a:p>
            <a:r>
              <a:rPr lang="en-US" dirty="0"/>
              <a:t>The ciphertext</a:t>
            </a:r>
          </a:p>
          <a:p>
            <a:r>
              <a:rPr lang="en-US" dirty="0"/>
              <a:t>Decryption of a ciphertext is possible </a:t>
            </a:r>
          </a:p>
          <a:p>
            <a:pPr marL="0" indent="0" algn="ctr">
              <a:buNone/>
            </a:pPr>
            <a:r>
              <a:rPr lang="en-US" dirty="0"/>
              <a:t>set of attributes of the user key </a:t>
            </a:r>
          </a:p>
          <a:p>
            <a:pPr marL="0" indent="0" algn="ctr">
              <a:buNone/>
            </a:pPr>
            <a:r>
              <a:rPr lang="en-US" dirty="0" smtClean="0"/>
              <a:t>Satisfy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the attributes of the ciphertext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319FD395-6E49-4E83-A2BD-716A34A59465}"/>
              </a:ext>
            </a:extLst>
          </p:cNvPr>
          <p:cNvSpPr/>
          <p:nvPr/>
        </p:nvSpPr>
        <p:spPr>
          <a:xfrm>
            <a:off x="2799471" y="2011680"/>
            <a:ext cx="281354" cy="7174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811650-03B7-4325-A571-576649776617}"/>
              </a:ext>
            </a:extLst>
          </p:cNvPr>
          <p:cNvSpPr txBox="1"/>
          <p:nvPr/>
        </p:nvSpPr>
        <p:spPr>
          <a:xfrm>
            <a:off x="3066757" y="2076564"/>
            <a:ext cx="344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Depends on attributes </a:t>
            </a:r>
          </a:p>
        </p:txBody>
      </p:sp>
    </p:spTree>
    <p:extLst>
      <p:ext uri="{BB962C8B-B14F-4D97-AF65-F5344CB8AC3E}">
        <p14:creationId xmlns:p14="http://schemas.microsoft.com/office/powerpoint/2010/main" val="12415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0F719-7FFB-4B73-8362-A58139CA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Ciphertext-Policy Attribute-Based Encryption (CP-ABE)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825A66A-C6D9-4F68-A01E-1941E137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809DD1-D613-49A0-9278-81A7593F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643448"/>
            <a:ext cx="8432457" cy="4630743"/>
          </a:xfrm>
        </p:spPr>
        <p:txBody>
          <a:bodyPr/>
          <a:lstStyle/>
          <a:p>
            <a:r>
              <a:rPr lang="en-US" dirty="0" smtClean="0"/>
              <a:t>CP-ABE links </a:t>
            </a:r>
            <a:r>
              <a:rPr lang="en-US" dirty="0"/>
              <a:t>the access policy with the </a:t>
            </a:r>
            <a:r>
              <a:rPr lang="en-US" dirty="0" err="1"/>
              <a:t>ciphertext</a:t>
            </a:r>
            <a:r>
              <a:rPr lang="en-US" dirty="0"/>
              <a:t>, and attributes with the keys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Attributes </a:t>
            </a:r>
            <a:r>
              <a:rPr lang="en-US" dirty="0"/>
              <a:t>are used to describe user’s credentials </a:t>
            </a:r>
          </a:p>
          <a:p>
            <a:r>
              <a:rPr lang="en-US" dirty="0"/>
              <a:t>Users' secret keys      set of attributes</a:t>
            </a:r>
          </a:p>
          <a:p>
            <a:r>
              <a:rPr lang="en-US" dirty="0"/>
              <a:t>Access policy (</a:t>
            </a:r>
            <a:r>
              <a:rPr lang="en-US" i="1" dirty="0"/>
              <a:t>P</a:t>
            </a:r>
            <a:r>
              <a:rPr lang="en-US" dirty="0"/>
              <a:t>) is declared by the user who encrypts data.</a:t>
            </a:r>
          </a:p>
          <a:p>
            <a:r>
              <a:rPr lang="en-US" dirty="0"/>
              <a:t>Access policy (</a:t>
            </a:r>
            <a:r>
              <a:rPr lang="en-US" i="1" dirty="0"/>
              <a:t>P</a:t>
            </a:r>
            <a:r>
              <a:rPr lang="en-US" dirty="0"/>
              <a:t>)                      Encryption</a:t>
            </a:r>
          </a:p>
          <a:p>
            <a:endParaRPr lang="en-US" dirty="0"/>
          </a:p>
          <a:p>
            <a:r>
              <a:rPr lang="en-US" dirty="0"/>
              <a:t>Secret key                                      Decryption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9DAE2F8-5796-4FE4-98EB-9329961275F1}"/>
              </a:ext>
            </a:extLst>
          </p:cNvPr>
          <p:cNvCxnSpPr/>
          <p:nvPr/>
        </p:nvCxnSpPr>
        <p:spPr>
          <a:xfrm>
            <a:off x="3205537" y="4695093"/>
            <a:ext cx="1531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872007B5-87DC-4675-AC68-869446703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88391"/>
              </p:ext>
            </p:extLst>
          </p:nvPr>
        </p:nvGraphicFramePr>
        <p:xfrm>
          <a:off x="3354197" y="3125329"/>
          <a:ext cx="247134" cy="37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4197" y="3125329"/>
                        <a:ext cx="247134" cy="376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ECF910D-5259-414E-9F14-F7691C0F2822}"/>
              </a:ext>
            </a:extLst>
          </p:cNvPr>
          <p:cNvCxnSpPr>
            <a:cxnSpLocks/>
          </p:cNvCxnSpPr>
          <p:nvPr/>
        </p:nvCxnSpPr>
        <p:spPr>
          <a:xfrm>
            <a:off x="2285050" y="5752615"/>
            <a:ext cx="2891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32A291-6A38-4133-96C4-A6BE08FF0293}"/>
              </a:ext>
            </a:extLst>
          </p:cNvPr>
          <p:cNvSpPr txBox="1"/>
          <p:nvPr/>
        </p:nvSpPr>
        <p:spPr>
          <a:xfrm>
            <a:off x="2510138" y="5368167"/>
            <a:ext cx="256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User’s attribute = </a:t>
            </a:r>
            <a:r>
              <a:rPr lang="en-US" sz="2400" i="1" dirty="0"/>
              <a:t>P</a:t>
            </a:r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099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447972"/>
            <a:ext cx="7347637" cy="988542"/>
          </a:xfrm>
        </p:spPr>
        <p:txBody>
          <a:bodyPr/>
          <a:lstStyle/>
          <a:p>
            <a:r>
              <a:rPr lang="en-US" dirty="0" smtClean="0"/>
              <a:t>CP-ABE Properties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3" y="1676461"/>
            <a:ext cx="8432457" cy="3209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has the capacity to address complex access control policies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exact list of users need not be known </a:t>
            </a:r>
            <a:r>
              <a:rPr lang="en-US" dirty="0" err="1"/>
              <a:t>apriori</a:t>
            </a:r>
            <a:r>
              <a:rPr lang="en-US" dirty="0"/>
              <a:t>. Knowledge of the access policy is </a:t>
            </a:r>
            <a:r>
              <a:rPr lang="en-US" dirty="0" smtClean="0"/>
              <a:t>sufficient.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CP-ABE is collusion </a:t>
            </a:r>
            <a:r>
              <a:rPr lang="en-US" dirty="0" smtClean="0"/>
              <a:t>resistance.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06" y="458866"/>
            <a:ext cx="7528008" cy="988542"/>
          </a:xfrm>
        </p:spPr>
        <p:txBody>
          <a:bodyPr/>
          <a:lstStyle/>
          <a:p>
            <a:r>
              <a:rPr lang="en-US" dirty="0"/>
              <a:t>Remote File </a:t>
            </a:r>
            <a:r>
              <a:rPr lang="en-US" dirty="0" smtClean="0"/>
              <a:t>Storage: Interesting </a:t>
            </a:r>
            <a:r>
              <a:rPr lang="en-US" dirty="0"/>
              <a:t>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9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939491"/>
            <a:ext cx="904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939491"/>
            <a:ext cx="904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1939491"/>
            <a:ext cx="904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ca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65992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1376362" y="4699000"/>
            <a:ext cx="1819275" cy="1219200"/>
            <a:chOff x="1152" y="1680"/>
            <a:chExt cx="1146" cy="768"/>
          </a:xfrm>
        </p:grpSpPr>
        <p:pic>
          <p:nvPicPr>
            <p:cNvPr id="33" name="Picture 15" descr="t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80"/>
              <a:ext cx="5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 descr="t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80"/>
              <a:ext cx="5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7" descr="t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5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1371600" y="3408145"/>
            <a:ext cx="1819275" cy="1219200"/>
            <a:chOff x="1152" y="1680"/>
            <a:chExt cx="1146" cy="768"/>
          </a:xfrm>
        </p:grpSpPr>
        <p:pic>
          <p:nvPicPr>
            <p:cNvPr id="37" name="Picture 19" descr="t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80"/>
              <a:ext cx="5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0" descr="t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80"/>
              <a:ext cx="5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1" descr="tow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80"/>
              <a:ext cx="5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24" descr="pmo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89" y="3016118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3" descr="pmo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16877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 descr="pmore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0060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 descr="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3" y="3200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6" descr="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2" y="4601077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8" descr="sat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7" y="2118518"/>
            <a:ext cx="13954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ontent Placeholder 48"/>
          <p:cNvSpPr txBox="1">
            <a:spLocks noGrp="1"/>
          </p:cNvSpPr>
          <p:nvPr>
            <p:ph idx="1"/>
          </p:nvPr>
        </p:nvSpPr>
        <p:spPr>
          <a:xfrm>
            <a:off x="5115451" y="4925076"/>
            <a:ext cx="23555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Reliability</a:t>
            </a:r>
            <a:endParaRPr lang="en-US" sz="2800" dirty="0"/>
          </a:p>
        </p:txBody>
      </p:sp>
      <p:sp>
        <p:nvSpPr>
          <p:cNvPr id="50" name="Content Placeholder 48"/>
          <p:cNvSpPr txBox="1">
            <a:spLocks/>
          </p:cNvSpPr>
          <p:nvPr/>
        </p:nvSpPr>
        <p:spPr>
          <a:xfrm>
            <a:off x="5121403" y="5429954"/>
            <a:ext cx="23555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Security?</a:t>
            </a:r>
            <a:endParaRPr lang="en-US" dirty="0"/>
          </a:p>
        </p:txBody>
      </p:sp>
      <p:sp>
        <p:nvSpPr>
          <p:cNvPr id="51" name="Content Placeholder 48"/>
          <p:cNvSpPr txBox="1">
            <a:spLocks/>
          </p:cNvSpPr>
          <p:nvPr/>
        </p:nvSpPr>
        <p:spPr>
          <a:xfrm>
            <a:off x="5115451" y="4394153"/>
            <a:ext cx="23555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Scalability</a:t>
            </a:r>
          </a:p>
        </p:txBody>
      </p:sp>
      <p:cxnSp>
        <p:nvCxnSpPr>
          <p:cNvPr id="5" name="Straight Arrow Connector 4"/>
          <p:cNvCxnSpPr>
            <a:stCxn id="46" idx="1"/>
          </p:cNvCxnSpPr>
          <p:nvPr/>
        </p:nvCxnSpPr>
        <p:spPr>
          <a:xfrm flipH="1" flipV="1">
            <a:off x="3195637" y="2770496"/>
            <a:ext cx="946150" cy="20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6" idx="1"/>
          </p:cNvCxnSpPr>
          <p:nvPr/>
        </p:nvCxnSpPr>
        <p:spPr>
          <a:xfrm flipH="1">
            <a:off x="3338512" y="2971800"/>
            <a:ext cx="803275" cy="104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6" idx="1"/>
          </p:cNvCxnSpPr>
          <p:nvPr/>
        </p:nvCxnSpPr>
        <p:spPr>
          <a:xfrm flipH="1">
            <a:off x="3428183" y="2971800"/>
            <a:ext cx="713604" cy="2213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68923 -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File Storage:</a:t>
            </a:r>
            <a:br>
              <a:rPr lang="en-US" dirty="0"/>
            </a:br>
            <a:r>
              <a:rPr lang="en-US" dirty="0"/>
              <a:t>Server </a:t>
            </a:r>
            <a:r>
              <a:rPr lang="en-US" dirty="0" smtClean="0"/>
              <a:t>Centric </a:t>
            </a:r>
            <a:r>
              <a:rPr lang="en-US" dirty="0"/>
              <a:t>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4" descr="pmo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3" y="1716119"/>
            <a:ext cx="1336163" cy="133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9" y="339943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ower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9" y="3065368"/>
            <a:ext cx="1400839" cy="18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61238" y="2262564"/>
            <a:ext cx="2489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</a:t>
            </a:r>
          </a:p>
          <a:p>
            <a:endParaRPr lang="en-US" sz="2400" dirty="0" smtClean="0"/>
          </a:p>
          <a:p>
            <a:r>
              <a:rPr lang="en-US" sz="2400" dirty="0" smtClean="0"/>
              <a:t>IT Department,</a:t>
            </a:r>
          </a:p>
          <a:p>
            <a:r>
              <a:rPr lang="en-US" sz="2400" dirty="0" smtClean="0"/>
              <a:t>Assistant Manager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172" y="1735921"/>
            <a:ext cx="297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 Control List:</a:t>
            </a:r>
          </a:p>
          <a:p>
            <a:pPr algn="ctr"/>
            <a:r>
              <a:rPr lang="en-US" sz="2400" dirty="0" smtClean="0"/>
              <a:t>Alice, Bob and anyone in IT Department</a:t>
            </a:r>
            <a:endParaRPr lang="en-US" sz="240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0BE352C4-0B4E-B545-9CE1-A5AD5DC97442}"/>
              </a:ext>
            </a:extLst>
          </p:cNvPr>
          <p:cNvSpPr txBox="1">
            <a:spLocks/>
          </p:cNvSpPr>
          <p:nvPr/>
        </p:nvSpPr>
        <p:spPr>
          <a:xfrm>
            <a:off x="3875964" y="3926559"/>
            <a:ext cx="4944185" cy="2522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Advantage: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Flexible Access Policies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Disadvantage: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Must trust security of server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Unwanted entity may gain the access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25588" y="2756848"/>
            <a:ext cx="2735650" cy="81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273 L 0.16372 0.06875 C 0.19792 0.07083 0.24827 0.06505 0.3 0.05417 C 0.3592 0.04167 0.4059 0.02685 0.43802 0.01088 L 0.59202 -0.06204 " pathEditMode="relative" rAng="21060000" ptsTypes="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585651"/>
            <a:ext cx="7347637" cy="602905"/>
          </a:xfrm>
        </p:spPr>
        <p:txBody>
          <a:bodyPr>
            <a:normAutofit fontScale="90000"/>
          </a:bodyPr>
          <a:lstStyle/>
          <a:p>
            <a:r>
              <a:rPr lang="en-US" dirty="0"/>
              <a:t>Remote File Storage</a:t>
            </a:r>
            <a:r>
              <a:rPr lang="en-US" dirty="0" smtClean="0"/>
              <a:t>: Encrypting Files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8410" y="4075004"/>
            <a:ext cx="5112721" cy="23634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More Secure, less flexible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Needs Efficient Key distribution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Multiple file encryption with same key</a:t>
            </a:r>
            <a:endParaRPr lang="en-US" dirty="0"/>
          </a:p>
        </p:txBody>
      </p:sp>
      <p:pic>
        <p:nvPicPr>
          <p:cNvPr id="5" name="Picture 6" descr="ca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59" y="2003374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71" y="1958603"/>
            <a:ext cx="1400839" cy="18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8"/>
          <p:cNvGrpSpPr>
            <a:grpSpLocks/>
          </p:cNvGrpSpPr>
          <p:nvPr/>
        </p:nvGrpSpPr>
        <p:grpSpPr bwMode="auto">
          <a:xfrm rot="10800000">
            <a:off x="8002705" y="2064065"/>
            <a:ext cx="699606" cy="267160"/>
            <a:chOff x="1872" y="2976"/>
            <a:chExt cx="624" cy="192"/>
          </a:xfrm>
          <a:solidFill>
            <a:schemeClr val="accent1"/>
          </a:solidFill>
        </p:grpSpPr>
        <p:sp>
          <p:nvSpPr>
            <p:cNvPr id="12" name="Rectangle 99"/>
            <p:cNvSpPr>
              <a:spLocks noChangeArrowheads="1"/>
            </p:cNvSpPr>
            <p:nvPr/>
          </p:nvSpPr>
          <p:spPr bwMode="auto">
            <a:xfrm>
              <a:off x="2016" y="3072"/>
              <a:ext cx="480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AutoShape 100"/>
            <p:cNvSpPr>
              <a:spLocks noChangeArrowheads="1"/>
            </p:cNvSpPr>
            <p:nvPr/>
          </p:nvSpPr>
          <p:spPr bwMode="auto">
            <a:xfrm>
              <a:off x="1872" y="2976"/>
              <a:ext cx="192" cy="192"/>
            </a:xfrm>
            <a:custGeom>
              <a:avLst/>
              <a:gdLst>
                <a:gd name="T0" fmla="*/ 96 w 21600"/>
                <a:gd name="T1" fmla="*/ 0 h 21600"/>
                <a:gd name="T2" fmla="*/ 28 w 21600"/>
                <a:gd name="T3" fmla="*/ 28 h 21600"/>
                <a:gd name="T4" fmla="*/ 0 w 21600"/>
                <a:gd name="T5" fmla="*/ 96 h 21600"/>
                <a:gd name="T6" fmla="*/ 28 w 21600"/>
                <a:gd name="T7" fmla="*/ 164 h 21600"/>
                <a:gd name="T8" fmla="*/ 96 w 21600"/>
                <a:gd name="T9" fmla="*/ 192 h 21600"/>
                <a:gd name="T10" fmla="*/ 164 w 21600"/>
                <a:gd name="T11" fmla="*/ 164 h 21600"/>
                <a:gd name="T12" fmla="*/ 192 w 21600"/>
                <a:gd name="T13" fmla="*/ 96 h 21600"/>
                <a:gd name="T14" fmla="*/ 164 w 21600"/>
                <a:gd name="T15" fmla="*/ 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1"/>
            <p:cNvSpPr>
              <a:spLocks noChangeArrowheads="1"/>
            </p:cNvSpPr>
            <p:nvPr/>
          </p:nvSpPr>
          <p:spPr bwMode="auto">
            <a:xfrm>
              <a:off x="2352" y="3024"/>
              <a:ext cx="48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02"/>
            <p:cNvSpPr>
              <a:spLocks noChangeArrowheads="1"/>
            </p:cNvSpPr>
            <p:nvPr/>
          </p:nvSpPr>
          <p:spPr bwMode="auto">
            <a:xfrm>
              <a:off x="2448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03"/>
            <p:cNvSpPr>
              <a:spLocks noChangeArrowheads="1"/>
            </p:cNvSpPr>
            <p:nvPr/>
          </p:nvSpPr>
          <p:spPr bwMode="auto">
            <a:xfrm>
              <a:off x="2256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940140" y="1987865"/>
            <a:ext cx="914400" cy="914400"/>
            <a:chOff x="3024" y="2832"/>
            <a:chExt cx="576" cy="576"/>
          </a:xfrm>
          <a:effectLst>
            <a:glow rad="50800">
              <a:schemeClr val="accent1"/>
            </a:glow>
          </a:effectLst>
        </p:grpSpPr>
        <p:pic>
          <p:nvPicPr>
            <p:cNvPr id="18" name="Picture 52" descr="fi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83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" descr="l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880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98"/>
          <p:cNvGrpSpPr>
            <a:grpSpLocks/>
          </p:cNvGrpSpPr>
          <p:nvPr/>
        </p:nvGrpSpPr>
        <p:grpSpPr bwMode="auto">
          <a:xfrm rot="10800000">
            <a:off x="7273835" y="2453994"/>
            <a:ext cx="699606" cy="267160"/>
            <a:chOff x="1872" y="2976"/>
            <a:chExt cx="624" cy="192"/>
          </a:xfrm>
          <a:solidFill>
            <a:schemeClr val="accent1"/>
          </a:solidFill>
        </p:grpSpPr>
        <p:sp>
          <p:nvSpPr>
            <p:cNvPr id="23" name="Rectangle 99"/>
            <p:cNvSpPr>
              <a:spLocks noChangeArrowheads="1"/>
            </p:cNvSpPr>
            <p:nvPr/>
          </p:nvSpPr>
          <p:spPr bwMode="auto">
            <a:xfrm>
              <a:off x="2016" y="3072"/>
              <a:ext cx="480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" name="AutoShape 100"/>
            <p:cNvSpPr>
              <a:spLocks noChangeArrowheads="1"/>
            </p:cNvSpPr>
            <p:nvPr/>
          </p:nvSpPr>
          <p:spPr bwMode="auto">
            <a:xfrm>
              <a:off x="1872" y="2976"/>
              <a:ext cx="192" cy="192"/>
            </a:xfrm>
            <a:custGeom>
              <a:avLst/>
              <a:gdLst>
                <a:gd name="T0" fmla="*/ 96 w 21600"/>
                <a:gd name="T1" fmla="*/ 0 h 21600"/>
                <a:gd name="T2" fmla="*/ 28 w 21600"/>
                <a:gd name="T3" fmla="*/ 28 h 21600"/>
                <a:gd name="T4" fmla="*/ 0 w 21600"/>
                <a:gd name="T5" fmla="*/ 96 h 21600"/>
                <a:gd name="T6" fmla="*/ 28 w 21600"/>
                <a:gd name="T7" fmla="*/ 164 h 21600"/>
                <a:gd name="T8" fmla="*/ 96 w 21600"/>
                <a:gd name="T9" fmla="*/ 192 h 21600"/>
                <a:gd name="T10" fmla="*/ 164 w 21600"/>
                <a:gd name="T11" fmla="*/ 164 h 21600"/>
                <a:gd name="T12" fmla="*/ 192 w 21600"/>
                <a:gd name="T13" fmla="*/ 96 h 21600"/>
                <a:gd name="T14" fmla="*/ 164 w 21600"/>
                <a:gd name="T15" fmla="*/ 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1"/>
            <p:cNvSpPr>
              <a:spLocks noChangeArrowheads="1"/>
            </p:cNvSpPr>
            <p:nvPr/>
          </p:nvSpPr>
          <p:spPr bwMode="auto">
            <a:xfrm>
              <a:off x="2352" y="3024"/>
              <a:ext cx="48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6" name="Rectangle 102"/>
            <p:cNvSpPr>
              <a:spLocks noChangeArrowheads="1"/>
            </p:cNvSpPr>
            <p:nvPr/>
          </p:nvSpPr>
          <p:spPr bwMode="auto">
            <a:xfrm>
              <a:off x="2448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Rectangle 103"/>
            <p:cNvSpPr>
              <a:spLocks noChangeArrowheads="1"/>
            </p:cNvSpPr>
            <p:nvPr/>
          </p:nvSpPr>
          <p:spPr bwMode="auto">
            <a:xfrm>
              <a:off x="2256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Group 98"/>
          <p:cNvGrpSpPr>
            <a:grpSpLocks/>
          </p:cNvGrpSpPr>
          <p:nvPr/>
        </p:nvGrpSpPr>
        <p:grpSpPr bwMode="auto">
          <a:xfrm rot="10800000">
            <a:off x="8021081" y="2803409"/>
            <a:ext cx="699606" cy="267160"/>
            <a:chOff x="1872" y="2976"/>
            <a:chExt cx="624" cy="192"/>
          </a:xfrm>
          <a:solidFill>
            <a:schemeClr val="accent1"/>
          </a:solidFill>
        </p:grpSpPr>
        <p:sp>
          <p:nvSpPr>
            <p:cNvPr id="29" name="Rectangle 99"/>
            <p:cNvSpPr>
              <a:spLocks noChangeArrowheads="1"/>
            </p:cNvSpPr>
            <p:nvPr/>
          </p:nvSpPr>
          <p:spPr bwMode="auto">
            <a:xfrm>
              <a:off x="2016" y="3072"/>
              <a:ext cx="480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AutoShape 100"/>
            <p:cNvSpPr>
              <a:spLocks noChangeArrowheads="1"/>
            </p:cNvSpPr>
            <p:nvPr/>
          </p:nvSpPr>
          <p:spPr bwMode="auto">
            <a:xfrm>
              <a:off x="1872" y="2976"/>
              <a:ext cx="192" cy="192"/>
            </a:xfrm>
            <a:custGeom>
              <a:avLst/>
              <a:gdLst>
                <a:gd name="T0" fmla="*/ 96 w 21600"/>
                <a:gd name="T1" fmla="*/ 0 h 21600"/>
                <a:gd name="T2" fmla="*/ 28 w 21600"/>
                <a:gd name="T3" fmla="*/ 28 h 21600"/>
                <a:gd name="T4" fmla="*/ 0 w 21600"/>
                <a:gd name="T5" fmla="*/ 96 h 21600"/>
                <a:gd name="T6" fmla="*/ 28 w 21600"/>
                <a:gd name="T7" fmla="*/ 164 h 21600"/>
                <a:gd name="T8" fmla="*/ 96 w 21600"/>
                <a:gd name="T9" fmla="*/ 192 h 21600"/>
                <a:gd name="T10" fmla="*/ 164 w 21600"/>
                <a:gd name="T11" fmla="*/ 164 h 21600"/>
                <a:gd name="T12" fmla="*/ 192 w 21600"/>
                <a:gd name="T13" fmla="*/ 96 h 21600"/>
                <a:gd name="T14" fmla="*/ 164 w 21600"/>
                <a:gd name="T15" fmla="*/ 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>
              <a:off x="2352" y="3024"/>
              <a:ext cx="48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2" name="Rectangle 102"/>
            <p:cNvSpPr>
              <a:spLocks noChangeArrowheads="1"/>
            </p:cNvSpPr>
            <p:nvPr/>
          </p:nvSpPr>
          <p:spPr bwMode="auto">
            <a:xfrm>
              <a:off x="2448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103"/>
            <p:cNvSpPr>
              <a:spLocks noChangeArrowheads="1"/>
            </p:cNvSpPr>
            <p:nvPr/>
          </p:nvSpPr>
          <p:spPr bwMode="auto">
            <a:xfrm>
              <a:off x="2256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1493765" y="2855742"/>
            <a:ext cx="914400" cy="914400"/>
            <a:chOff x="3024" y="2832"/>
            <a:chExt cx="576" cy="576"/>
          </a:xfrm>
          <a:effectLst>
            <a:glow rad="50800">
              <a:schemeClr val="accent1"/>
            </a:glow>
          </a:effectLst>
        </p:grpSpPr>
        <p:pic>
          <p:nvPicPr>
            <p:cNvPr id="35" name="Picture 52" descr="fi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83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3" descr="l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880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51"/>
          <p:cNvGrpSpPr>
            <a:grpSpLocks/>
          </p:cNvGrpSpPr>
          <p:nvPr/>
        </p:nvGrpSpPr>
        <p:grpSpPr bwMode="auto">
          <a:xfrm>
            <a:off x="342900" y="2843587"/>
            <a:ext cx="914400" cy="914400"/>
            <a:chOff x="3024" y="2832"/>
            <a:chExt cx="576" cy="576"/>
          </a:xfrm>
          <a:effectLst>
            <a:glow rad="50800">
              <a:schemeClr val="accent1"/>
            </a:glow>
          </a:effectLst>
        </p:grpSpPr>
        <p:pic>
          <p:nvPicPr>
            <p:cNvPr id="38" name="Picture 52" descr="fi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83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3" descr="l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880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22" descr="pmore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1" y="421640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98"/>
          <p:cNvGrpSpPr>
            <a:grpSpLocks/>
          </p:cNvGrpSpPr>
          <p:nvPr/>
        </p:nvGrpSpPr>
        <p:grpSpPr bwMode="auto">
          <a:xfrm rot="10800000">
            <a:off x="1104900" y="4804962"/>
            <a:ext cx="699606" cy="267160"/>
            <a:chOff x="1872" y="2976"/>
            <a:chExt cx="624" cy="192"/>
          </a:xfrm>
          <a:solidFill>
            <a:schemeClr val="accent1"/>
          </a:solidFill>
        </p:grpSpPr>
        <p:sp>
          <p:nvSpPr>
            <p:cNvPr id="42" name="Rectangle 99"/>
            <p:cNvSpPr>
              <a:spLocks noChangeArrowheads="1"/>
            </p:cNvSpPr>
            <p:nvPr/>
          </p:nvSpPr>
          <p:spPr bwMode="auto">
            <a:xfrm>
              <a:off x="2016" y="3072"/>
              <a:ext cx="480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AutoShape 100"/>
            <p:cNvSpPr>
              <a:spLocks noChangeArrowheads="1"/>
            </p:cNvSpPr>
            <p:nvPr/>
          </p:nvSpPr>
          <p:spPr bwMode="auto">
            <a:xfrm>
              <a:off x="1872" y="2976"/>
              <a:ext cx="192" cy="192"/>
            </a:xfrm>
            <a:custGeom>
              <a:avLst/>
              <a:gdLst>
                <a:gd name="T0" fmla="*/ 96 w 21600"/>
                <a:gd name="T1" fmla="*/ 0 h 21600"/>
                <a:gd name="T2" fmla="*/ 28 w 21600"/>
                <a:gd name="T3" fmla="*/ 28 h 21600"/>
                <a:gd name="T4" fmla="*/ 0 w 21600"/>
                <a:gd name="T5" fmla="*/ 96 h 21600"/>
                <a:gd name="T6" fmla="*/ 28 w 21600"/>
                <a:gd name="T7" fmla="*/ 164 h 21600"/>
                <a:gd name="T8" fmla="*/ 96 w 21600"/>
                <a:gd name="T9" fmla="*/ 192 h 21600"/>
                <a:gd name="T10" fmla="*/ 164 w 21600"/>
                <a:gd name="T11" fmla="*/ 164 h 21600"/>
                <a:gd name="T12" fmla="*/ 192 w 21600"/>
                <a:gd name="T13" fmla="*/ 96 h 21600"/>
                <a:gd name="T14" fmla="*/ 164 w 21600"/>
                <a:gd name="T15" fmla="*/ 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01"/>
            <p:cNvSpPr>
              <a:spLocks noChangeArrowheads="1"/>
            </p:cNvSpPr>
            <p:nvPr/>
          </p:nvSpPr>
          <p:spPr bwMode="auto">
            <a:xfrm>
              <a:off x="2352" y="3024"/>
              <a:ext cx="48" cy="48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102"/>
            <p:cNvSpPr>
              <a:spLocks noChangeArrowheads="1"/>
            </p:cNvSpPr>
            <p:nvPr/>
          </p:nvSpPr>
          <p:spPr bwMode="auto">
            <a:xfrm>
              <a:off x="2448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103"/>
            <p:cNvSpPr>
              <a:spLocks noChangeArrowheads="1"/>
            </p:cNvSpPr>
            <p:nvPr/>
          </p:nvSpPr>
          <p:spPr bwMode="auto">
            <a:xfrm>
              <a:off x="2256" y="2976"/>
              <a:ext cx="48" cy="96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51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File </a:t>
            </a:r>
            <a:r>
              <a:rPr lang="en-US" dirty="0" smtClean="0"/>
              <a:t>Storage: 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2" y="1272742"/>
            <a:ext cx="8432457" cy="48500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 want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Encrypted files for untrusted storage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Offline key distribution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No Server </a:t>
            </a:r>
            <a:r>
              <a:rPr lang="en-US" dirty="0"/>
              <a:t>Centric Access Control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Fine </a:t>
            </a:r>
            <a:r>
              <a:rPr lang="en-US" dirty="0"/>
              <a:t>grained access policies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Solution: CPABE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User’s private key is associated with </a:t>
            </a:r>
            <a:r>
              <a:rPr lang="en-US" i="1" dirty="0" smtClean="0"/>
              <a:t>attributes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Files can </a:t>
            </a:r>
            <a:r>
              <a:rPr lang="en-US" dirty="0" smtClean="0"/>
              <a:t>be encrypted </a:t>
            </a:r>
            <a:r>
              <a:rPr lang="en-US" dirty="0"/>
              <a:t>under </a:t>
            </a:r>
            <a:r>
              <a:rPr lang="en-US" dirty="0" smtClean="0"/>
              <a:t>access </a:t>
            </a:r>
            <a:r>
              <a:rPr lang="en-US" i="1" dirty="0" smtClean="0"/>
              <a:t>policy (P)</a:t>
            </a:r>
            <a:r>
              <a:rPr lang="en-US" dirty="0" smtClean="0"/>
              <a:t> </a:t>
            </a:r>
            <a:r>
              <a:rPr lang="en-US" dirty="0"/>
              <a:t>over those </a:t>
            </a:r>
            <a:r>
              <a:rPr lang="en-US" i="1" dirty="0" smtClean="0"/>
              <a:t>attributes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Decryption is possible only </a:t>
            </a:r>
            <a:r>
              <a:rPr lang="en-US" dirty="0"/>
              <a:t>user’s attributes pass through the </a:t>
            </a:r>
            <a:r>
              <a:rPr lang="en-US" dirty="0" err="1"/>
              <a:t>ciphertext’s</a:t>
            </a:r>
            <a:r>
              <a:rPr lang="en-US" dirty="0"/>
              <a:t> access </a:t>
            </a:r>
            <a:r>
              <a:rPr lang="en-US" i="1" dirty="0"/>
              <a:t>policy (P</a:t>
            </a:r>
            <a:r>
              <a:rPr lang="en-US" i="1" dirty="0" smtClean="0"/>
              <a:t>).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i="1" dirty="0"/>
          </a:p>
          <a:p>
            <a:pPr lvl="1">
              <a:buFont typeface="Wingdings" panose="05000000000000000000" pitchFamily="2" charset="2"/>
              <a:buChar char="Ø"/>
            </a:pPr>
            <a:endParaRPr lang="en-US" i="1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3F300-DB2A-4AEA-8CF7-EFA71E1E82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667712-8786-478D-B436-5AA87A0F9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DFC872-40A0-4A26-8924-4B1E2763B9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7893</TotalTime>
  <Words>663</Words>
  <Application>Microsoft Office PowerPoint</Application>
  <PresentationFormat>On-screen Show (4:3)</PresentationFormat>
  <Paragraphs>174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Office Theme</vt:lpstr>
      <vt:lpstr>Equation</vt:lpstr>
      <vt:lpstr>MathType 5.0 Equation</vt:lpstr>
      <vt:lpstr>Ciphertext-Policy  Attribute-Based Encryption (CPABE)</vt:lpstr>
      <vt:lpstr>Outline</vt:lpstr>
      <vt:lpstr>Attribute-Based Encryption</vt:lpstr>
      <vt:lpstr>Ciphertext-Policy Attribute-Based Encryption (CP-ABE)</vt:lpstr>
      <vt:lpstr>CP-ABE Properties</vt:lpstr>
      <vt:lpstr>Remote File Storage: Interesting Challenges</vt:lpstr>
      <vt:lpstr>Remote File Storage: Server Centric Access Control</vt:lpstr>
      <vt:lpstr>Remote File Storage: Encrypting Files </vt:lpstr>
      <vt:lpstr>Remote File Storage: Solution</vt:lpstr>
      <vt:lpstr>CP-ABE Example</vt:lpstr>
      <vt:lpstr>Background: Bilinear Maps</vt:lpstr>
      <vt:lpstr>CPABE Construction</vt:lpstr>
      <vt:lpstr>CPABE Construction</vt:lpstr>
      <vt:lpstr>CPABE Construction</vt:lpstr>
      <vt:lpstr> Collusion Resistance</vt:lpstr>
      <vt:lpstr>Collusion Resistance</vt:lpstr>
      <vt:lpstr>CPABE Security Model</vt:lpstr>
      <vt:lpstr>The cp-abe Toolkit</vt:lpstr>
      <vt:lpstr>The cp-abe Toolkit</vt:lpstr>
      <vt:lpstr>The cp-abe Toolkit</vt:lpstr>
      <vt:lpstr>Application of CPABE: EHR System </vt:lpstr>
      <vt:lpstr>Reference</vt:lpstr>
      <vt:lpstr>Thank You</vt:lpstr>
      <vt:lpstr>Appendix </vt:lpstr>
      <vt:lpstr>Appendix </vt:lpstr>
      <vt:lpstr>Appendix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Saoreen Rahman</cp:lastModifiedBy>
  <cp:revision>165</cp:revision>
  <dcterms:created xsi:type="dcterms:W3CDTF">2018-02-28T16:41:54Z</dcterms:created>
  <dcterms:modified xsi:type="dcterms:W3CDTF">2020-10-02T17:48:30Z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