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5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76" r:id="rId22"/>
    <p:sldId id="278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9"/>
    <p:restoredTop sz="81229"/>
  </p:normalViewPr>
  <p:slideViewPr>
    <p:cSldViewPr snapToGrid="0" snapToObjects="1">
      <p:cViewPr varScale="1">
        <p:scale>
          <a:sx n="124" d="100"/>
          <a:sy n="124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unur Akand" userId="af9c7f7d-3294-4f49-88c5-1dbf641d1ada" providerId="ADAL" clId="{A47739FF-9E70-EF4B-974D-5C71665DBC0B}"/>
    <pc:docChg chg="modSld">
      <pc:chgData name="Mamunur Akand" userId="af9c7f7d-3294-4f49-88c5-1dbf641d1ada" providerId="ADAL" clId="{A47739FF-9E70-EF4B-974D-5C71665DBC0B}" dt="2021-10-14T02:06:39.660" v="15" actId="20577"/>
      <pc:docMkLst>
        <pc:docMk/>
      </pc:docMkLst>
      <pc:sldChg chg="modNotesTx">
        <pc:chgData name="Mamunur Akand" userId="af9c7f7d-3294-4f49-88c5-1dbf641d1ada" providerId="ADAL" clId="{A47739FF-9E70-EF4B-974D-5C71665DBC0B}" dt="2021-10-14T02:05:27.215" v="0" actId="20577"/>
        <pc:sldMkLst>
          <pc:docMk/>
          <pc:sldMk cId="3340986446" sldId="257"/>
        </pc:sldMkLst>
      </pc:sldChg>
      <pc:sldChg chg="modNotesTx">
        <pc:chgData name="Mamunur Akand" userId="af9c7f7d-3294-4f49-88c5-1dbf641d1ada" providerId="ADAL" clId="{A47739FF-9E70-EF4B-974D-5C71665DBC0B}" dt="2021-10-14T02:05:33.431" v="1" actId="20577"/>
        <pc:sldMkLst>
          <pc:docMk/>
          <pc:sldMk cId="1404426787" sldId="259"/>
        </pc:sldMkLst>
      </pc:sldChg>
      <pc:sldChg chg="modNotesTx">
        <pc:chgData name="Mamunur Akand" userId="af9c7f7d-3294-4f49-88c5-1dbf641d1ada" providerId="ADAL" clId="{A47739FF-9E70-EF4B-974D-5C71665DBC0B}" dt="2021-10-14T02:05:38.150" v="2" actId="20577"/>
        <pc:sldMkLst>
          <pc:docMk/>
          <pc:sldMk cId="2389524533" sldId="260"/>
        </pc:sldMkLst>
      </pc:sldChg>
      <pc:sldChg chg="modNotesTx">
        <pc:chgData name="Mamunur Akand" userId="af9c7f7d-3294-4f49-88c5-1dbf641d1ada" providerId="ADAL" clId="{A47739FF-9E70-EF4B-974D-5C71665DBC0B}" dt="2021-10-14T02:05:45.429" v="3" actId="20577"/>
        <pc:sldMkLst>
          <pc:docMk/>
          <pc:sldMk cId="3957778635" sldId="262"/>
        </pc:sldMkLst>
      </pc:sldChg>
      <pc:sldChg chg="modNotesTx">
        <pc:chgData name="Mamunur Akand" userId="af9c7f7d-3294-4f49-88c5-1dbf641d1ada" providerId="ADAL" clId="{A47739FF-9E70-EF4B-974D-5C71665DBC0B}" dt="2021-10-14T02:05:50.535" v="4" actId="20577"/>
        <pc:sldMkLst>
          <pc:docMk/>
          <pc:sldMk cId="2801488630" sldId="263"/>
        </pc:sldMkLst>
      </pc:sldChg>
      <pc:sldChg chg="modNotesTx">
        <pc:chgData name="Mamunur Akand" userId="af9c7f7d-3294-4f49-88c5-1dbf641d1ada" providerId="ADAL" clId="{A47739FF-9E70-EF4B-974D-5C71665DBC0B}" dt="2021-10-14T02:05:56.554" v="7" actId="20577"/>
        <pc:sldMkLst>
          <pc:docMk/>
          <pc:sldMk cId="3234649134" sldId="264"/>
        </pc:sldMkLst>
      </pc:sldChg>
      <pc:sldChg chg="modNotesTx">
        <pc:chgData name="Mamunur Akand" userId="af9c7f7d-3294-4f49-88c5-1dbf641d1ada" providerId="ADAL" clId="{A47739FF-9E70-EF4B-974D-5C71665DBC0B}" dt="2021-10-14T02:06:02.410" v="8" actId="20577"/>
        <pc:sldMkLst>
          <pc:docMk/>
          <pc:sldMk cId="1171682598" sldId="265"/>
        </pc:sldMkLst>
      </pc:sldChg>
      <pc:sldChg chg="modNotesTx">
        <pc:chgData name="Mamunur Akand" userId="af9c7f7d-3294-4f49-88c5-1dbf641d1ada" providerId="ADAL" clId="{A47739FF-9E70-EF4B-974D-5C71665DBC0B}" dt="2021-10-14T02:06:06.960" v="9" actId="20577"/>
        <pc:sldMkLst>
          <pc:docMk/>
          <pc:sldMk cId="4048031416" sldId="266"/>
        </pc:sldMkLst>
      </pc:sldChg>
      <pc:sldChg chg="modNotesTx">
        <pc:chgData name="Mamunur Akand" userId="af9c7f7d-3294-4f49-88c5-1dbf641d1ada" providerId="ADAL" clId="{A47739FF-9E70-EF4B-974D-5C71665DBC0B}" dt="2021-10-14T02:06:13.010" v="10" actId="20577"/>
        <pc:sldMkLst>
          <pc:docMk/>
          <pc:sldMk cId="1388900892" sldId="268"/>
        </pc:sldMkLst>
      </pc:sldChg>
      <pc:sldChg chg="modNotesTx">
        <pc:chgData name="Mamunur Akand" userId="af9c7f7d-3294-4f49-88c5-1dbf641d1ada" providerId="ADAL" clId="{A47739FF-9E70-EF4B-974D-5C71665DBC0B}" dt="2021-10-14T02:06:17.109" v="11" actId="20577"/>
        <pc:sldMkLst>
          <pc:docMk/>
          <pc:sldMk cId="160241442" sldId="269"/>
        </pc:sldMkLst>
      </pc:sldChg>
      <pc:sldChg chg="modNotesTx">
        <pc:chgData name="Mamunur Akand" userId="af9c7f7d-3294-4f49-88c5-1dbf641d1ada" providerId="ADAL" clId="{A47739FF-9E70-EF4B-974D-5C71665DBC0B}" dt="2021-10-14T02:06:21.900" v="12" actId="20577"/>
        <pc:sldMkLst>
          <pc:docMk/>
          <pc:sldMk cId="2394676384" sldId="270"/>
        </pc:sldMkLst>
      </pc:sldChg>
      <pc:sldChg chg="modNotesTx">
        <pc:chgData name="Mamunur Akand" userId="af9c7f7d-3294-4f49-88c5-1dbf641d1ada" providerId="ADAL" clId="{A47739FF-9E70-EF4B-974D-5C71665DBC0B}" dt="2021-10-14T02:06:29.515" v="13" actId="20577"/>
        <pc:sldMkLst>
          <pc:docMk/>
          <pc:sldMk cId="3650360138" sldId="273"/>
        </pc:sldMkLst>
      </pc:sldChg>
      <pc:sldChg chg="modNotesTx">
        <pc:chgData name="Mamunur Akand" userId="af9c7f7d-3294-4f49-88c5-1dbf641d1ada" providerId="ADAL" clId="{A47739FF-9E70-EF4B-974D-5C71665DBC0B}" dt="2021-10-14T02:06:39.660" v="15" actId="20577"/>
        <pc:sldMkLst>
          <pc:docMk/>
          <pc:sldMk cId="413287344" sldId="276"/>
        </pc:sldMkLst>
      </pc:sldChg>
      <pc:sldChg chg="modNotesTx">
        <pc:chgData name="Mamunur Akand" userId="af9c7f7d-3294-4f49-88c5-1dbf641d1ada" providerId="ADAL" clId="{A47739FF-9E70-EF4B-974D-5C71665DBC0B}" dt="2021-10-14T02:06:34.450" v="14" actId="20577"/>
        <pc:sldMkLst>
          <pc:docMk/>
          <pc:sldMk cId="1226749933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5ABE-15AC-334C-8844-55C4186BBBA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BA88-6720-734E-BD97-E63965D2C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2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9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BA88-6720-734E-BD97-E63965D2C0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2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FA09-8CCD-8943-8F8A-B374539E1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2403A-E6C2-B245-96B1-39FD01FFD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0DC9D-7F52-DE49-BAAE-67D90C65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173B-940C-CC4B-80A0-7154441F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7F2A6-EF70-FA4D-8D69-39BE7ED3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3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91F1-DCBE-D84F-839D-33D17A39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F6B65-9FBC-F849-8EEE-B497EA9C3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9D43-586D-B74E-9C39-544245A5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EF6B-B8E6-3A4D-A5F3-2FB2977C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61A6-D41C-954B-B9E2-40782728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1F5DB-C873-1F4E-A950-9BDB3B9C9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AB0EC-149E-1E43-9167-1847581C6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0862A-FDBA-F744-93F2-285BF7D1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D5E54-F25F-1248-B695-150EF8F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6DC3-0CB3-F843-8ED8-26019A0F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629B-5B9C-EA44-97B2-517D3318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86EB-1469-6246-9C21-A79321649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CB67-E797-0348-BE92-8D4E7A7A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1805-8DE1-CA48-BEEE-96EFA462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B86ED-196D-FF47-836C-158B9DC4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39F1-CACF-EB48-8902-251EA7DB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2BC7-19B7-474B-BAA2-9C7C905F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D947F-F975-704E-916D-FE4E519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DAD4-E75A-B64E-9EC5-E7332D19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08D4-C6AE-8942-849C-746FD37B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34F6-21F8-324D-B628-CC532B92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D0D4-8E62-D246-AD4F-C186878BC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CE6A-7996-6A46-A2E3-B4B763AD5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00D5D-CE11-6646-8454-937DF3AB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3F4-461D-7B4E-A7D3-D0F823F8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47D22-6DA0-D446-9C76-685891CB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0F32-F6E7-EF44-8C0A-7A991864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E2BBA-DEBB-CE41-8A3C-0C54B544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1A777-D053-2A48-ABFD-26AC0FAC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4C7E-2282-2145-8DB4-418379884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92798-1F73-AA43-B8B8-3937AC530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E504D-B55B-9C4A-9145-CC7DC06B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5D51C-6009-4E48-BBF3-E546C9CF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C2F7B-2578-E84D-A839-5D493888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9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D08D-CB1C-524D-B518-2650C7FD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67B8C-FB2A-404A-A920-BD986B98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29974-106D-7A4B-8F51-DDCA837A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EE8AD-8A41-FA42-9A27-5CB8A551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34B31-AD85-9D4D-907B-67D6DB57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E99DC-A5AC-944D-95F0-1010A3CD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317DE-44B7-C748-96F3-808C99CA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E806-2BAE-5E4E-A520-FD55CA0F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04FD5-6707-4D4B-8BB8-082AC9C5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35DCE-DC0A-F546-8EBB-CE4090F93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5D42A-4EC1-534A-8AB1-C81C5501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72AB2-4DD7-AF4F-9EB5-BFD048DE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7F4F-DC7E-444E-961F-CFA8D18E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8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3336-9582-C94C-8DAF-E98D7F57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5C1CF-A84A-B548-A723-BA1652ED4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E36D9-1D64-914C-B76C-C47842A37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B756-13D1-334F-A4EF-613BCF2F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B28DA-3058-A64E-A911-7F6915C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3980A-2F21-D040-9B10-D7CE076A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5C960-47BB-7A4F-8423-9755B806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2D75-FD10-1048-BB47-1582ADF9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7FA0F-E632-EB47-899C-23AEFF861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64EE1-0ABB-4D4E-B6F1-62DF5184780F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BF0F-523D-BD46-B683-CF192942F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5E20-BD3D-BC45-8FA6-C9F4E67C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05EA-B647-E940-80F6-430051BF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5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blue-snooker-ball-vector-clipart.png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B8BC-4983-8941-9F1F-5DAECA807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Zero-knowledge Proofs: 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0413F-26D3-1B46-AB6A-A5A9D5124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Mamunur Akand</a:t>
            </a:r>
          </a:p>
        </p:txBody>
      </p:sp>
    </p:spTree>
    <p:extLst>
      <p:ext uri="{BB962C8B-B14F-4D97-AF65-F5344CB8AC3E}">
        <p14:creationId xmlns:p14="http://schemas.microsoft.com/office/powerpoint/2010/main" val="64842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Interactive Proof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DD716-5E70-7E4B-ADB6-A32BD6205CE9}"/>
              </a:ext>
            </a:extLst>
          </p:cNvPr>
          <p:cNvSpPr txBox="1"/>
          <p:nvPr/>
        </p:nvSpPr>
        <p:spPr>
          <a:xfrm>
            <a:off x="6720756" y="564380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2F9AB-B2F1-AE4A-AFEA-C9F44D97537B}"/>
              </a:ext>
            </a:extLst>
          </p:cNvPr>
          <p:cNvSpPr txBox="1"/>
          <p:nvPr/>
        </p:nvSpPr>
        <p:spPr>
          <a:xfrm>
            <a:off x="4040267" y="598116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54B19B-3BA0-E84E-89EB-E664FEC3AE94}"/>
                  </a:ext>
                </a:extLst>
              </p:cNvPr>
              <p:cNvSpPr/>
              <p:nvPr/>
            </p:nvSpPr>
            <p:spPr>
              <a:xfrm>
                <a:off x="4320399" y="1565487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54B19B-3BA0-E84E-89EB-E664FEC3A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99" y="1565487"/>
                <a:ext cx="2742581" cy="680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54F1DD-27D1-6047-94C1-E42A255F94C2}"/>
              </a:ext>
            </a:extLst>
          </p:cNvPr>
          <p:cNvCxnSpPr>
            <a:cxnSpLocks/>
          </p:cNvCxnSpPr>
          <p:nvPr/>
        </p:nvCxnSpPr>
        <p:spPr>
          <a:xfrm flipH="1">
            <a:off x="4475223" y="2123736"/>
            <a:ext cx="239341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6400563-409F-5649-9458-03F73AB70819}"/>
                  </a:ext>
                </a:extLst>
              </p:cNvPr>
              <p:cNvSpPr/>
              <p:nvPr/>
            </p:nvSpPr>
            <p:spPr>
              <a:xfrm>
                <a:off x="4320399" y="2451642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6400563-409F-5649-9458-03F73AB70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99" y="2451642"/>
                <a:ext cx="2742581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0F018C-860B-1440-B5A6-994FBEADB6DC}"/>
              </a:ext>
            </a:extLst>
          </p:cNvPr>
          <p:cNvCxnSpPr>
            <a:cxnSpLocks/>
          </p:cNvCxnSpPr>
          <p:nvPr/>
        </p:nvCxnSpPr>
        <p:spPr>
          <a:xfrm>
            <a:off x="4582227" y="2997333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8D03993-A2C6-4845-B84A-E719B74788BA}"/>
                  </a:ext>
                </a:extLst>
              </p:cNvPr>
              <p:cNvSpPr/>
              <p:nvPr/>
            </p:nvSpPr>
            <p:spPr>
              <a:xfrm>
                <a:off x="4320399" y="3890975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8D03993-A2C6-4845-B84A-E719B7478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99" y="3890975"/>
                <a:ext cx="2742581" cy="680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5D7573-C711-DD43-BB80-78AC1EFD9D3B}"/>
              </a:ext>
            </a:extLst>
          </p:cNvPr>
          <p:cNvCxnSpPr>
            <a:cxnSpLocks/>
          </p:cNvCxnSpPr>
          <p:nvPr/>
        </p:nvCxnSpPr>
        <p:spPr>
          <a:xfrm>
            <a:off x="4582227" y="4436666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F4CB74-7679-014B-938B-4E2E5A72297A}"/>
                  </a:ext>
                </a:extLst>
              </p:cNvPr>
              <p:cNvSpPr txBox="1"/>
              <p:nvPr/>
            </p:nvSpPr>
            <p:spPr>
              <a:xfrm>
                <a:off x="5536116" y="3250162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F4CB74-7679-014B-938B-4E2E5A72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16" y="3250162"/>
                <a:ext cx="3786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76C23F-DF50-7043-A8D1-71470DEFA33E}"/>
                  </a:ext>
                </a:extLst>
              </p:cNvPr>
              <p:cNvSpPr txBox="1"/>
              <p:nvPr/>
            </p:nvSpPr>
            <p:spPr>
              <a:xfrm>
                <a:off x="7371334" y="1637064"/>
                <a:ext cx="2625912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76C23F-DF50-7043-A8D1-71470DEFA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334" y="1637064"/>
                <a:ext cx="2625912" cy="486672"/>
              </a:xfrm>
              <a:prstGeom prst="rect">
                <a:avLst/>
              </a:prstGeom>
              <a:blipFill>
                <a:blip r:embed="rId7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E4FD493-2A09-084E-8FF3-6D55DE3E8A65}"/>
              </a:ext>
            </a:extLst>
          </p:cNvPr>
          <p:cNvSpPr txBox="1"/>
          <p:nvPr/>
        </p:nvSpPr>
        <p:spPr>
          <a:xfrm>
            <a:off x="7371334" y="3952848"/>
            <a:ext cx="21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09AF26-E4F5-A74D-B625-880EF91194BC}"/>
                  </a:ext>
                </a:extLst>
              </p:cNvPr>
              <p:cNvSpPr txBox="1"/>
              <p:nvPr/>
            </p:nvSpPr>
            <p:spPr>
              <a:xfrm>
                <a:off x="857111" y="4803886"/>
                <a:ext cx="6926576" cy="2048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is probabilistic polynomial (PPT)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any common input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let: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𝑎𝑐𝑐𝑒𝑝𝑡𝑠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]≜</m:t>
                      </m:r>
                      <m:func>
                        <m:func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400" b="1" i="0" smtClean="0">
                              <a:latin typeface="Cambria Math" panose="02040503050406030204" pitchFamily="18" charset="0"/>
                            </a:rPr>
                            <m:t>𝐀𝐂𝐂𝐄𝐏𝐓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09AF26-E4F5-A74D-B625-880EF9119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1" y="4803886"/>
                <a:ext cx="6926576" cy="2048446"/>
              </a:xfrm>
              <a:prstGeom prst="rect">
                <a:avLst/>
              </a:prstGeom>
              <a:blipFill>
                <a:blip r:embed="rId8"/>
                <a:stretch>
                  <a:fillRect l="-128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F23D2C-67B0-AE4B-AF38-40A05C9916F5}"/>
                  </a:ext>
                </a:extLst>
              </p:cNvPr>
              <p:cNvSpPr txBox="1"/>
              <p:nvPr/>
            </p:nvSpPr>
            <p:spPr>
              <a:xfrm>
                <a:off x="5200858" y="1099275"/>
                <a:ext cx="1026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F23D2C-67B0-AE4B-AF38-40A05C991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8" y="1099275"/>
                <a:ext cx="1026820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68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Interactive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49F7779-556F-6C48-B463-860F4935F9F0}"/>
                  </a:ext>
                </a:extLst>
              </p:cNvPr>
              <p:cNvSpPr/>
              <p:nvPr/>
            </p:nvSpPr>
            <p:spPr>
              <a:xfrm>
                <a:off x="979013" y="941759"/>
                <a:ext cx="10233973" cy="27835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u="sng" dirty="0"/>
                  <a:t>Definition [GMR’85]</a:t>
                </a:r>
                <a:r>
                  <a:rPr lang="en-US" sz="2400" dirty="0"/>
                  <a:t>: An interactive proof system for membership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a PPT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and a function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endParaRPr lang="en-US" sz="2400" u="sng" dirty="0"/>
              </a:p>
              <a:p>
                <a:pPr lvl="1"/>
                <a:r>
                  <a:rPr lang="en-US" sz="2400" u="sng" dirty="0"/>
                  <a:t>Completeness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𝑎𝑐𝑐𝑒𝑝𝑡𝑠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lvl="1"/>
                <a:endParaRPr lang="en-US" sz="2400" u="sng" dirty="0"/>
              </a:p>
              <a:p>
                <a:pPr lvl="1"/>
                <a:r>
                  <a:rPr lang="en-US" sz="2400" u="sng" dirty="0"/>
                  <a:t>Soundness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𝑎𝑐𝑐𝑒𝑝𝑡𝑠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49F7779-556F-6C48-B463-860F4935F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13" y="941759"/>
                <a:ext cx="10233973" cy="27835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600CC4-7B9F-2242-A077-FB7194CC195F}"/>
                  </a:ext>
                </a:extLst>
              </p:cNvPr>
              <p:cNvSpPr txBox="1"/>
              <p:nvPr/>
            </p:nvSpPr>
            <p:spPr>
              <a:xfrm>
                <a:off x="979013" y="4165600"/>
                <a:ext cx="10072809" cy="196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Completeness and soundness can be bounded by any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2400" dirty="0"/>
                  <a:t> as long as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600CC4-7B9F-2242-A077-FB7194CC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13" y="4165600"/>
                <a:ext cx="10072809" cy="1960537"/>
              </a:xfrm>
              <a:prstGeom prst="rect">
                <a:avLst/>
              </a:prstGeom>
              <a:blipFill>
                <a:blip r:embed="rId4"/>
                <a:stretch>
                  <a:fillRect l="-882" t="-1923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03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0C11F-0DAC-C848-9F41-76412C69F9CF}"/>
              </a:ext>
            </a:extLst>
          </p:cNvPr>
          <p:cNvSpPr txBox="1"/>
          <p:nvPr/>
        </p:nvSpPr>
        <p:spPr>
          <a:xfrm>
            <a:off x="3910398" y="3044279"/>
            <a:ext cx="437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Zero-knowledge</a:t>
            </a:r>
          </a:p>
        </p:txBody>
      </p:sp>
    </p:spTree>
    <p:extLst>
      <p:ext uri="{BB962C8B-B14F-4D97-AF65-F5344CB8AC3E}">
        <p14:creationId xmlns:p14="http://schemas.microsoft.com/office/powerpoint/2010/main" val="280124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A Proof that leaks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72DE99-F071-DA44-BDF9-030C76A74ACD}"/>
                  </a:ext>
                </a:extLst>
              </p:cNvPr>
              <p:cNvSpPr txBox="1"/>
              <p:nvPr/>
            </p:nvSpPr>
            <p:spPr>
              <a:xfrm>
                <a:off x="461855" y="1221918"/>
                <a:ext cx="6461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𝑞𝑢𝑎𝑑𝑟𝑎𝑡𝑖𝑐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𝑟𝑒𝑠𝑖𝑑𝑢𝑒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72DE99-F071-DA44-BDF9-030C76A74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55" y="1221918"/>
                <a:ext cx="6461902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84F8C43-7979-0B46-9BF8-F3DF574777CD}"/>
                  </a:ext>
                </a:extLst>
              </p:cNvPr>
              <p:cNvSpPr/>
              <p:nvPr/>
            </p:nvSpPr>
            <p:spPr>
              <a:xfrm>
                <a:off x="2232893" y="2330798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84F8C43-7979-0B46-9BF8-F3DF57477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93" y="2330798"/>
                <a:ext cx="2742581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9679A1-1EDF-E741-BFC3-19619F0AF23A}"/>
              </a:ext>
            </a:extLst>
          </p:cNvPr>
          <p:cNvCxnSpPr>
            <a:cxnSpLocks/>
          </p:cNvCxnSpPr>
          <p:nvPr/>
        </p:nvCxnSpPr>
        <p:spPr>
          <a:xfrm>
            <a:off x="2494721" y="2876489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A22611-BFFC-944D-B7B4-78E81B9BC3D9}"/>
              </a:ext>
            </a:extLst>
          </p:cNvPr>
          <p:cNvSpPr txBox="1"/>
          <p:nvPr/>
        </p:nvSpPr>
        <p:spPr>
          <a:xfrm>
            <a:off x="5152799" y="2284631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094AB5-D327-1C4F-B163-79B89C51D3F5}"/>
                  </a:ext>
                </a:extLst>
              </p:cNvPr>
              <p:cNvSpPr txBox="1"/>
              <p:nvPr/>
            </p:nvSpPr>
            <p:spPr>
              <a:xfrm>
                <a:off x="667263" y="2486596"/>
                <a:ext cx="1467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094AB5-D327-1C4F-B163-79B89C51D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3" y="2486596"/>
                <a:ext cx="1467133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868F5C-07C7-7D4C-B042-A7FD4073A789}"/>
                  </a:ext>
                </a:extLst>
              </p:cNvPr>
              <p:cNvSpPr txBox="1"/>
              <p:nvPr/>
            </p:nvSpPr>
            <p:spPr>
              <a:xfrm>
                <a:off x="6096000" y="2486596"/>
                <a:ext cx="2260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≡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868F5C-07C7-7D4C-B042-A7FD4073A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86596"/>
                <a:ext cx="2260362" cy="461665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56D31C2-D6DD-0E41-82E2-9FA2ED1422EB}"/>
              </a:ext>
            </a:extLst>
          </p:cNvPr>
          <p:cNvSpPr txBox="1"/>
          <p:nvPr/>
        </p:nvSpPr>
        <p:spPr>
          <a:xfrm>
            <a:off x="6527773" y="230193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25DF04-CE24-0849-B775-4B125588D0D2}"/>
                  </a:ext>
                </a:extLst>
              </p:cNvPr>
              <p:cNvSpPr txBox="1"/>
              <p:nvPr/>
            </p:nvSpPr>
            <p:spPr>
              <a:xfrm>
                <a:off x="812800" y="3793067"/>
                <a:ext cx="4505849" cy="967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Generating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𝑒𝑥𝑝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Verifying: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25DF04-CE24-0849-B775-4B125588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793067"/>
                <a:ext cx="4505849" cy="967894"/>
              </a:xfrm>
              <a:prstGeom prst="rect">
                <a:avLst/>
              </a:prstGeom>
              <a:blipFill>
                <a:blip r:embed="rId7"/>
                <a:stretch>
                  <a:fillRect l="-1685" r="-1124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86C19-BDBC-CE45-85D5-C628FF3A1219}"/>
                  </a:ext>
                </a:extLst>
              </p:cNvPr>
              <p:cNvSpPr txBox="1"/>
              <p:nvPr/>
            </p:nvSpPr>
            <p:spPr>
              <a:xfrm>
                <a:off x="836561" y="5438400"/>
                <a:ext cx="6393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“got something for free from seeing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may have not been able to find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its own!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86C19-BDBC-CE45-85D5-C628FF3A1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1" y="5438400"/>
                <a:ext cx="6393802" cy="830997"/>
              </a:xfrm>
              <a:prstGeom prst="rect">
                <a:avLst/>
              </a:prstGeom>
              <a:blipFill>
                <a:blip r:embed="rId8"/>
                <a:stretch>
                  <a:fillRect l="-1188" t="-4545" r="-59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0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Defining Zero-knowledge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03BCE-0BF8-3D4F-B90E-A2F4A9734275}"/>
              </a:ext>
            </a:extLst>
          </p:cNvPr>
          <p:cNvSpPr txBox="1"/>
          <p:nvPr/>
        </p:nvSpPr>
        <p:spPr>
          <a:xfrm>
            <a:off x="626534" y="1249022"/>
            <a:ext cx="6711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𝑉’s view = 𝑉’s random coins and messages it receives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A2AC748-487F-0E4B-AA05-441AD841F498}"/>
                  </a:ext>
                </a:extLst>
              </p:cNvPr>
              <p:cNvSpPr/>
              <p:nvPr/>
            </p:nvSpPr>
            <p:spPr>
              <a:xfrm>
                <a:off x="626533" y="2473049"/>
                <a:ext cx="6516809" cy="59981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s view can be efficiently simulated.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A2AC748-487F-0E4B-AA05-441AD841F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" y="2473049"/>
                <a:ext cx="6516809" cy="599813"/>
              </a:xfrm>
              <a:prstGeom prst="round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05501-9107-C946-9955-FB41A1870FAC}"/>
                  </a:ext>
                </a:extLst>
              </p:cNvPr>
              <p:cNvSpPr txBox="1"/>
              <p:nvPr/>
            </p:nvSpPr>
            <p:spPr>
              <a:xfrm>
                <a:off x="626533" y="4178068"/>
                <a:ext cx="972537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 ≅ 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𝑠𝑖𝑚𝑢𝑙𝑎𝑡𝑖𝑜𝑛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 </a:t>
                </a:r>
              </a:p>
              <a:p>
                <a:endParaRPr lang="en-CA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Whatever 𝑉 could compute following the interaction, he could have computed even without talking to 𝑃, by running the simulator on his own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05501-9107-C946-9955-FB41A187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" y="4178068"/>
                <a:ext cx="9725377" cy="1569660"/>
              </a:xfrm>
              <a:prstGeom prst="rect">
                <a:avLst/>
              </a:prstGeom>
              <a:blipFill>
                <a:blip r:embed="rId4"/>
                <a:stretch>
                  <a:fillRect l="-91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4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Honest Verifier Zero-knowledge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7AE7F-7970-D74C-A4E5-D534BFCEE325}"/>
              </a:ext>
            </a:extLst>
          </p:cNvPr>
          <p:cNvSpPr txBox="1"/>
          <p:nvPr/>
        </p:nvSpPr>
        <p:spPr>
          <a:xfrm>
            <a:off x="547511" y="1141357"/>
            <a:ext cx="716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𝑉’s view distribution can be simulated in poly-time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We will allow simulator 𝑆 to be probabilistic (𝑃𝑃𝑇)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Efficient ⟺ Probabilistic poly-time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7E64B40-C7C0-0244-B3A1-5693A24397B0}"/>
                  </a:ext>
                </a:extLst>
              </p:cNvPr>
              <p:cNvSpPr/>
              <p:nvPr/>
            </p:nvSpPr>
            <p:spPr>
              <a:xfrm>
                <a:off x="547511" y="2409314"/>
                <a:ext cx="11350978" cy="18240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u="sng" dirty="0"/>
                  <a:t>Definition [GMR’85]</a:t>
                </a:r>
                <a:r>
                  <a:rPr lang="en-US" sz="2400" dirty="0"/>
                  <a:t>: An interactive proof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(honest-verifier) zero-knowledge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𝑃𝑃𝑇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CA" sz="2400" b="0" dirty="0"/>
              </a:p>
              <a:p>
                <a:endParaRPr lang="en-CA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)≅(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CA" sz="2400" b="0" dirty="0"/>
                </a:br>
                <a:endParaRPr lang="en-CA" sz="2400" b="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7E64B40-C7C0-0244-B3A1-5693A2439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1" y="2409314"/>
                <a:ext cx="11350978" cy="1824019"/>
              </a:xfrm>
              <a:prstGeom prst="roundRect">
                <a:avLst/>
              </a:prstGeom>
              <a:blipFill>
                <a:blip r:embed="rId3"/>
                <a:stretch>
                  <a:fillRect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41A475-E8BB-4D49-BCBD-722141EF4E41}"/>
                  </a:ext>
                </a:extLst>
              </p:cNvPr>
              <p:cNvSpPr txBox="1"/>
              <p:nvPr/>
            </p:nvSpPr>
            <p:spPr>
              <a:xfrm>
                <a:off x="547511" y="4601402"/>
                <a:ext cx="870937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• We use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to denote 𝑉’s view </a:t>
                </a:r>
              </a:p>
              <a:p>
                <a:endParaRPr lang="en-CA" sz="2400" dirty="0"/>
              </a:p>
              <a:p>
                <a:r>
                  <a:rPr lang="en-CA" sz="2400" dirty="0"/>
                  <a:t>• Usually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𝑣𝑖𝑒𝑤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denotes 𝑉’s output </a:t>
                </a:r>
              </a:p>
              <a:p>
                <a:endParaRPr lang="en-CA" sz="2400" dirty="0"/>
              </a:p>
              <a:p>
                <a:r>
                  <a:rPr lang="en-CA" sz="2400" dirty="0"/>
                  <a:t>• Simulator for 𝑉’s view implies simulator for 𝑉’s output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41A475-E8BB-4D49-BCBD-722141EF4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1" y="4601402"/>
                <a:ext cx="8709378" cy="1938992"/>
              </a:xfrm>
              <a:prstGeom prst="rect">
                <a:avLst/>
              </a:prstGeom>
              <a:blipFill>
                <a:blip r:embed="rId4"/>
                <a:stretch>
                  <a:fillRect l="-1164" t="-259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67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D50D1D-9B40-5343-87B3-FD95775EF0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5668"/>
                <a:ext cx="12192000" cy="599813"/>
              </a:xfrm>
              <a:solidFill>
                <a:srgbClr val="002060"/>
              </a:solidFill>
            </p:spPr>
            <p:txBody>
              <a:bodyPr lIns="180000">
                <a:norm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mic Sans MS" panose="030F0902030302020204" pitchFamily="66" charset="0"/>
                    <a:cs typeface="Courier New" panose="02070309020205020404" pitchFamily="49" charset="0"/>
                  </a:rPr>
                  <a:t>A Zero-knowledge Proof for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𝑄</m:t>
                    </m:r>
                    <m:sSub>
                      <m:sSubPr>
                        <m:ctrlPr>
                          <a:rPr lang="en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omic Sans MS" panose="030F0902030302020204" pitchFamily="66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D50D1D-9B40-5343-87B3-FD95775EF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668"/>
                <a:ext cx="12192000" cy="599813"/>
              </a:xfrm>
              <a:blipFill>
                <a:blip r:embed="rId2"/>
                <a:stretch>
                  <a:fillRect l="-624" t="-12500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EA65CC-EBC1-BB46-BAE0-050283EE0B91}"/>
              </a:ext>
            </a:extLst>
          </p:cNvPr>
          <p:cNvSpPr txBox="1"/>
          <p:nvPr/>
        </p:nvSpPr>
        <p:spPr>
          <a:xfrm>
            <a:off x="6720756" y="564380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E42B-73C4-CE47-A5CA-7BCA7A32BAB4}"/>
              </a:ext>
            </a:extLst>
          </p:cNvPr>
          <p:cNvSpPr txBox="1"/>
          <p:nvPr/>
        </p:nvSpPr>
        <p:spPr>
          <a:xfrm>
            <a:off x="4040267" y="598116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1FCCCC-F254-6F4E-BE8D-C666A69FA1E4}"/>
                  </a:ext>
                </a:extLst>
              </p:cNvPr>
              <p:cNvSpPr/>
              <p:nvPr/>
            </p:nvSpPr>
            <p:spPr>
              <a:xfrm>
                <a:off x="4320399" y="1565487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1FCCCC-F254-6F4E-BE8D-C666A69FA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99" y="1565487"/>
                <a:ext cx="2742581" cy="680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D2CD335-444C-6F4C-9DFF-5CC3F89338C6}"/>
                  </a:ext>
                </a:extLst>
              </p:cNvPr>
              <p:cNvSpPr/>
              <p:nvPr/>
            </p:nvSpPr>
            <p:spPr>
              <a:xfrm>
                <a:off x="4320399" y="2451642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D2CD335-444C-6F4C-9DFF-5CC3F8933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99" y="2451642"/>
                <a:ext cx="2742581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7DA621-1312-3243-BE4F-608B3116AAE9}"/>
              </a:ext>
            </a:extLst>
          </p:cNvPr>
          <p:cNvCxnSpPr>
            <a:cxnSpLocks/>
          </p:cNvCxnSpPr>
          <p:nvPr/>
        </p:nvCxnSpPr>
        <p:spPr>
          <a:xfrm>
            <a:off x="4475223" y="2123736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5277B35-5FA0-7D48-867C-92ED4725E39F}"/>
                  </a:ext>
                </a:extLst>
              </p:cNvPr>
              <p:cNvSpPr/>
              <p:nvPr/>
            </p:nvSpPr>
            <p:spPr>
              <a:xfrm>
                <a:off x="4320399" y="3444154"/>
                <a:ext cx="2742581" cy="11730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=0:          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i="1" dirty="0"/>
              </a:p>
              <a:p>
                <a:pPr algn="ctr"/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=1:       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𝑤𝑟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5277B35-5FA0-7D48-867C-92ED4725E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99" y="3444154"/>
                <a:ext cx="2742581" cy="1173002"/>
              </a:xfrm>
              <a:prstGeom prst="roundRect">
                <a:avLst/>
              </a:prstGeom>
              <a:blipFill>
                <a:blip r:embed="rId5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AEDFCF-C6E6-2F48-BBCC-C500DD69A329}"/>
              </a:ext>
            </a:extLst>
          </p:cNvPr>
          <p:cNvCxnSpPr>
            <a:cxnSpLocks/>
          </p:cNvCxnSpPr>
          <p:nvPr/>
        </p:nvCxnSpPr>
        <p:spPr>
          <a:xfrm>
            <a:off x="4582227" y="3964270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D38AFE-7634-E34D-851C-B0BAD4DFD1D7}"/>
                  </a:ext>
                </a:extLst>
              </p:cNvPr>
              <p:cNvSpPr txBox="1"/>
              <p:nvPr/>
            </p:nvSpPr>
            <p:spPr>
              <a:xfrm>
                <a:off x="7371334" y="2517598"/>
                <a:ext cx="1664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D38AFE-7634-E34D-851C-B0BAD4DFD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334" y="2517598"/>
                <a:ext cx="1664302" cy="461665"/>
              </a:xfrm>
              <a:prstGeom prst="rect">
                <a:avLst/>
              </a:prstGeom>
              <a:blipFill>
                <a:blip r:embed="rId6"/>
                <a:stretch>
                  <a:fillRect r="-75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912F07-DF09-1042-868F-A1B0EEC2F4C9}"/>
                  </a:ext>
                </a:extLst>
              </p:cNvPr>
              <p:cNvSpPr txBox="1"/>
              <p:nvPr/>
            </p:nvSpPr>
            <p:spPr>
              <a:xfrm>
                <a:off x="5200858" y="1099275"/>
                <a:ext cx="1385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912F07-DF09-1042-868F-A1B0EEC2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8" y="1099275"/>
                <a:ext cx="1385379" cy="461665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0BEFAF-EF04-044C-B3C6-44A4F83705DE}"/>
              </a:ext>
            </a:extLst>
          </p:cNvPr>
          <p:cNvCxnSpPr>
            <a:cxnSpLocks/>
          </p:cNvCxnSpPr>
          <p:nvPr/>
        </p:nvCxnSpPr>
        <p:spPr>
          <a:xfrm flipH="1">
            <a:off x="4475223" y="3004270"/>
            <a:ext cx="239341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BAA5DC-ECF9-1143-8F44-29039644EE49}"/>
                  </a:ext>
                </a:extLst>
              </p:cNvPr>
              <p:cNvSpPr txBox="1"/>
              <p:nvPr/>
            </p:nvSpPr>
            <p:spPr>
              <a:xfrm>
                <a:off x="1723296" y="967448"/>
                <a:ext cx="21930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BAA5DC-ECF9-1143-8F44-29039644E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96" y="967448"/>
                <a:ext cx="2193036" cy="461665"/>
              </a:xfrm>
              <a:prstGeom prst="rect">
                <a:avLst/>
              </a:prstGeom>
              <a:blipFill>
                <a:blip r:embed="rId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9ACE1F-2F37-3F4B-9F1B-78CD171901F9}"/>
                  </a:ext>
                </a:extLst>
              </p:cNvPr>
              <p:cNvSpPr txBox="1"/>
              <p:nvPr/>
            </p:nvSpPr>
            <p:spPr>
              <a:xfrm>
                <a:off x="7371334" y="3510739"/>
                <a:ext cx="14445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9ACE1F-2F37-3F4B-9F1B-78CD1719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334" y="3510739"/>
                <a:ext cx="1444553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DAA89F-1018-A941-BDDA-8B03C54D5EF9}"/>
                  </a:ext>
                </a:extLst>
              </p:cNvPr>
              <p:cNvSpPr txBox="1"/>
              <p:nvPr/>
            </p:nvSpPr>
            <p:spPr>
              <a:xfrm>
                <a:off x="7359310" y="4101484"/>
                <a:ext cx="14445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DAA89F-1018-A941-BDDA-8B03C54D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310" y="4101484"/>
                <a:ext cx="1444553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A80EC2F-0B16-EC4F-98EA-46EE3E7802A8}"/>
              </a:ext>
            </a:extLst>
          </p:cNvPr>
          <p:cNvSpPr txBox="1"/>
          <p:nvPr/>
        </p:nvSpPr>
        <p:spPr>
          <a:xfrm>
            <a:off x="8012295" y="337223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4C8733-7CD1-874A-91DB-F0D7EB03469E}"/>
              </a:ext>
            </a:extLst>
          </p:cNvPr>
          <p:cNvSpPr txBox="1"/>
          <p:nvPr/>
        </p:nvSpPr>
        <p:spPr>
          <a:xfrm>
            <a:off x="7924263" y="396427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8E5DF4-AB36-1A4A-BDA7-8A2BF6E21B54}"/>
                  </a:ext>
                </a:extLst>
              </p:cNvPr>
              <p:cNvSpPr txBox="1"/>
              <p:nvPr/>
            </p:nvSpPr>
            <p:spPr>
              <a:xfrm>
                <a:off x="918889" y="4789229"/>
                <a:ext cx="829284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• 𝑃 is randomized and has auxiliary input 𝑤 </a:t>
                </a:r>
              </a:p>
              <a:p>
                <a:endParaRPr lang="en-CA" sz="2400" dirty="0"/>
              </a:p>
              <a:p>
                <a:r>
                  <a:rPr lang="en-CA" sz="2400" dirty="0"/>
                  <a:t>• Distribution of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400" dirty="0"/>
                  <a:t>’s “view”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:</a:t>
                </a:r>
              </a:p>
              <a:p>
                <a:endParaRPr lang="en-CA" sz="2400" dirty="0"/>
              </a:p>
              <a:p>
                <a:r>
                  <a:rPr lang="en-CA" sz="2400" dirty="0"/>
                  <a:t>      uniformly random 𝑦, 𝑏, 𝑧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8E5DF4-AB36-1A4A-BDA7-8A2BF6E21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9" y="4789229"/>
                <a:ext cx="8292844" cy="1938992"/>
              </a:xfrm>
              <a:prstGeom prst="rect">
                <a:avLst/>
              </a:prstGeom>
              <a:blipFill>
                <a:blip r:embed="rId11"/>
                <a:stretch>
                  <a:fillRect l="-1223" t="-2614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76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D50D1D-9B40-5343-87B3-FD95775EF0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5668"/>
                <a:ext cx="12192000" cy="599813"/>
              </a:xfrm>
              <a:solidFill>
                <a:srgbClr val="002060"/>
              </a:solidFill>
            </p:spPr>
            <p:txBody>
              <a:bodyPr lIns="180000">
                <a:norm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mic Sans MS" panose="030F0902030302020204" pitchFamily="66" charset="0"/>
                    <a:cs typeface="Courier New" panose="02070309020205020404" pitchFamily="49" charset="0"/>
                  </a:rPr>
                  <a:t>A Zero-knowledge Proof for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𝑄</m:t>
                    </m:r>
                    <m:sSub>
                      <m:sSubPr>
                        <m:ctrlPr>
                          <a:rPr lang="en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omic Sans MS" panose="030F0902030302020204" pitchFamily="66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D50D1D-9B40-5343-87B3-FD95775EF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668"/>
                <a:ext cx="12192000" cy="599813"/>
              </a:xfrm>
              <a:blipFill>
                <a:blip r:embed="rId2"/>
                <a:stretch>
                  <a:fillRect l="-624" t="-12500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50C11F-0DAC-C848-9F41-76412C69F9CF}"/>
                  </a:ext>
                </a:extLst>
              </p:cNvPr>
              <p:cNvSpPr txBox="1"/>
              <p:nvPr/>
            </p:nvSpPr>
            <p:spPr>
              <a:xfrm>
                <a:off x="667264" y="1260390"/>
                <a:ext cx="5654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Claim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400" dirty="0"/>
                  <a:t> is an interactive proof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50C11F-0DAC-C848-9F41-76412C69F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" y="1260390"/>
                <a:ext cx="5654514" cy="461665"/>
              </a:xfrm>
              <a:prstGeom prst="rect">
                <a:avLst/>
              </a:prstGeom>
              <a:blipFill>
                <a:blip r:embed="rId3"/>
                <a:stretch>
                  <a:fillRect l="-157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C68A8F-25A2-1141-9176-FDB1A6881E39}"/>
              </a:ext>
            </a:extLst>
          </p:cNvPr>
          <p:cNvSpPr txBox="1"/>
          <p:nvPr/>
        </p:nvSpPr>
        <p:spPr>
          <a:xfrm>
            <a:off x="3347753" y="2472202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AA7C-0C63-DC42-BD16-5178BCB55665}"/>
              </a:ext>
            </a:extLst>
          </p:cNvPr>
          <p:cNvSpPr txBox="1"/>
          <p:nvPr/>
        </p:nvSpPr>
        <p:spPr>
          <a:xfrm>
            <a:off x="667264" y="2505938"/>
            <a:ext cx="85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B5A24B1-152D-664F-A6A7-A8B8416130B4}"/>
                  </a:ext>
                </a:extLst>
              </p:cNvPr>
              <p:cNvSpPr/>
              <p:nvPr/>
            </p:nvSpPr>
            <p:spPr>
              <a:xfrm>
                <a:off x="890082" y="3473309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B5A24B1-152D-664F-A6A7-A8B841613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2" y="3473309"/>
                <a:ext cx="2924692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EDF2E59-81E0-514B-843F-470ACFC46558}"/>
                  </a:ext>
                </a:extLst>
              </p:cNvPr>
              <p:cNvSpPr/>
              <p:nvPr/>
            </p:nvSpPr>
            <p:spPr>
              <a:xfrm>
                <a:off x="890081" y="4359464"/>
                <a:ext cx="2924693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EDF2E59-81E0-514B-843F-470ACFC46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1" y="4359464"/>
                <a:ext cx="2924693" cy="680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C7A86E-0324-414E-863B-85B496EC3489}"/>
              </a:ext>
            </a:extLst>
          </p:cNvPr>
          <p:cNvCxnSpPr>
            <a:cxnSpLocks/>
          </p:cNvCxnSpPr>
          <p:nvPr/>
        </p:nvCxnSpPr>
        <p:spPr>
          <a:xfrm>
            <a:off x="1102220" y="4031558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C0C745-8AEA-F249-A4F8-E9B19FD20063}"/>
                  </a:ext>
                </a:extLst>
              </p:cNvPr>
              <p:cNvSpPr/>
              <p:nvPr/>
            </p:nvSpPr>
            <p:spPr>
              <a:xfrm>
                <a:off x="890081" y="5347689"/>
                <a:ext cx="2924693" cy="11730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=0:           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i="1" dirty="0"/>
              </a:p>
              <a:p>
                <a:pPr algn="ctr"/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=1:        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𝑤𝑟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C0C745-8AEA-F249-A4F8-E9B19FD20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1" y="5347689"/>
                <a:ext cx="2924693" cy="1173002"/>
              </a:xfrm>
              <a:prstGeom prst="roundRect">
                <a:avLst/>
              </a:prstGeom>
              <a:blipFill>
                <a:blip r:embed="rId6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81A79C-E0F3-884D-B110-E8A3884CFC07}"/>
              </a:ext>
            </a:extLst>
          </p:cNvPr>
          <p:cNvCxnSpPr>
            <a:cxnSpLocks/>
          </p:cNvCxnSpPr>
          <p:nvPr/>
        </p:nvCxnSpPr>
        <p:spPr>
          <a:xfrm>
            <a:off x="1209224" y="5872092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E5E462-E82A-054C-8659-E56005EBEC3C}"/>
                  </a:ext>
                </a:extLst>
              </p:cNvPr>
              <p:cNvSpPr txBox="1"/>
              <p:nvPr/>
            </p:nvSpPr>
            <p:spPr>
              <a:xfrm>
                <a:off x="1827855" y="3007097"/>
                <a:ext cx="1385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E5E462-E82A-054C-8659-E56005EB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55" y="3007097"/>
                <a:ext cx="1385379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DCE226-18B2-4849-B29F-6C99C3BABB60}"/>
              </a:ext>
            </a:extLst>
          </p:cNvPr>
          <p:cNvCxnSpPr>
            <a:cxnSpLocks/>
          </p:cNvCxnSpPr>
          <p:nvPr/>
        </p:nvCxnSpPr>
        <p:spPr>
          <a:xfrm flipH="1">
            <a:off x="1102220" y="4912092"/>
            <a:ext cx="239341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E316E-FCF2-A647-B5E1-1C0A7C902FC1}"/>
                  </a:ext>
                </a:extLst>
              </p:cNvPr>
              <p:cNvSpPr txBox="1"/>
              <p:nvPr/>
            </p:nvSpPr>
            <p:spPr>
              <a:xfrm>
                <a:off x="3998331" y="5418561"/>
                <a:ext cx="1444553" cy="46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E316E-FCF2-A647-B5E1-1C0A7C902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31" y="5418561"/>
                <a:ext cx="1444553" cy="46897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98B6C-0969-7247-9186-62B925753462}"/>
                  </a:ext>
                </a:extLst>
              </p:cNvPr>
              <p:cNvSpPr txBox="1"/>
              <p:nvPr/>
            </p:nvSpPr>
            <p:spPr>
              <a:xfrm>
                <a:off x="3986307" y="6009306"/>
                <a:ext cx="1444553" cy="465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A98B6C-0969-7247-9186-62B925753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07" y="6009306"/>
                <a:ext cx="1444553" cy="465961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8E41178-F3DA-7648-A133-79E43509E6B9}"/>
              </a:ext>
            </a:extLst>
          </p:cNvPr>
          <p:cNvSpPr txBox="1"/>
          <p:nvPr/>
        </p:nvSpPr>
        <p:spPr>
          <a:xfrm>
            <a:off x="4639292" y="528006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4EF75-6F8F-2043-986C-3E77589857DF}"/>
              </a:ext>
            </a:extLst>
          </p:cNvPr>
          <p:cNvSpPr txBox="1"/>
          <p:nvPr/>
        </p:nvSpPr>
        <p:spPr>
          <a:xfrm>
            <a:off x="4551260" y="587209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83408C-FBD9-294A-8E82-EA88DB0B6592}"/>
                  </a:ext>
                </a:extLst>
              </p:cNvPr>
              <p:cNvSpPr txBox="1"/>
              <p:nvPr/>
            </p:nvSpPr>
            <p:spPr>
              <a:xfrm>
                <a:off x="6441531" y="2505938"/>
                <a:ext cx="565451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Soundness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↕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𝑎𝑐𝑐𝑒𝑝𝑡𝑠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&gt;1/2</m:t>
                        </m:r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Then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83408C-FBD9-294A-8E82-EA88DB0B6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31" y="2505938"/>
                <a:ext cx="5654514" cy="3046988"/>
              </a:xfrm>
              <a:prstGeom prst="rect">
                <a:avLst/>
              </a:prstGeom>
              <a:blipFill>
                <a:blip r:embed="rId10"/>
                <a:stretch>
                  <a:fillRect l="-1794" t="-1660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31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Simulating V’s view</a:t>
            </a:r>
            <a:endParaRPr lang="en-US" sz="3200" dirty="0">
              <a:solidFill>
                <a:schemeClr val="bg1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ED0AA-3FF2-FB4D-8523-3E1F3365E22D}"/>
              </a:ext>
            </a:extLst>
          </p:cNvPr>
          <p:cNvSpPr txBox="1"/>
          <p:nvPr/>
        </p:nvSpPr>
        <p:spPr>
          <a:xfrm>
            <a:off x="3234864" y="1128824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B1629-D0DC-0C46-89FE-217EC557F20B}"/>
              </a:ext>
            </a:extLst>
          </p:cNvPr>
          <p:cNvSpPr txBox="1"/>
          <p:nvPr/>
        </p:nvSpPr>
        <p:spPr>
          <a:xfrm>
            <a:off x="554375" y="1162560"/>
            <a:ext cx="85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BB604EC-37BE-3549-8DBE-B8DBF9ACF95B}"/>
                  </a:ext>
                </a:extLst>
              </p:cNvPr>
              <p:cNvSpPr/>
              <p:nvPr/>
            </p:nvSpPr>
            <p:spPr>
              <a:xfrm>
                <a:off x="777193" y="2129931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BB604EC-37BE-3549-8DBE-B8DBF9ACF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3" y="2129931"/>
                <a:ext cx="2924692" cy="680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010D15E-2775-594C-80F0-E3E5C013B241}"/>
                  </a:ext>
                </a:extLst>
              </p:cNvPr>
              <p:cNvSpPr/>
              <p:nvPr/>
            </p:nvSpPr>
            <p:spPr>
              <a:xfrm>
                <a:off x="777192" y="3016086"/>
                <a:ext cx="2924693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010D15E-2775-594C-80F0-E3E5C013B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2" y="3016086"/>
                <a:ext cx="2924693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45F51-2E1E-324C-9FE8-41464C2AEF8A}"/>
              </a:ext>
            </a:extLst>
          </p:cNvPr>
          <p:cNvCxnSpPr>
            <a:cxnSpLocks/>
          </p:cNvCxnSpPr>
          <p:nvPr/>
        </p:nvCxnSpPr>
        <p:spPr>
          <a:xfrm>
            <a:off x="989331" y="2688180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F0D566-0A5F-5A4D-8586-B1B2A4A4C39F}"/>
              </a:ext>
            </a:extLst>
          </p:cNvPr>
          <p:cNvCxnSpPr>
            <a:cxnSpLocks/>
          </p:cNvCxnSpPr>
          <p:nvPr/>
        </p:nvCxnSpPr>
        <p:spPr>
          <a:xfrm flipH="1">
            <a:off x="989331" y="3568714"/>
            <a:ext cx="239341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73642-4030-F54E-B03B-1234E2BD6711}"/>
                  </a:ext>
                </a:extLst>
              </p:cNvPr>
              <p:cNvSpPr txBox="1"/>
              <p:nvPr/>
            </p:nvSpPr>
            <p:spPr>
              <a:xfrm>
                <a:off x="554375" y="5368163"/>
                <a:ext cx="11208647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r</a:t>
                </a:r>
                <a:r>
                  <a:rPr lang="en-CA" sz="2400" b="0" dirty="0"/>
                  <a:t>andom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          ≅</m:t>
                    </m:r>
                  </m:oMath>
                </a14:m>
                <a:r>
                  <a:rPr lang="en-US" sz="2400" dirty="0"/>
                  <a:t>       </a:t>
                </a:r>
                <a:r>
                  <a:rPr lang="en-CA" sz="2400" dirty="0"/>
                  <a:t>r</a:t>
                </a:r>
                <a:r>
                  <a:rPr lang="en-CA" sz="2400" b="0" dirty="0"/>
                  <a:t>andom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73642-4030-F54E-B03B-1234E2BD6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5" y="5368163"/>
                <a:ext cx="11208647" cy="468205"/>
              </a:xfrm>
              <a:prstGeom prst="rect">
                <a:avLst/>
              </a:prstGeom>
              <a:blipFill>
                <a:blip r:embed="rId5"/>
                <a:stretch>
                  <a:fillRect l="-79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4E7FF3-99B8-024C-B2C2-2A6076990199}"/>
              </a:ext>
            </a:extLst>
          </p:cNvPr>
          <p:cNvCxnSpPr/>
          <p:nvPr/>
        </p:nvCxnSpPr>
        <p:spPr>
          <a:xfrm>
            <a:off x="6073422" y="697836"/>
            <a:ext cx="0" cy="463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>
            <a:extLst>
              <a:ext uri="{FF2B5EF4-FFF2-40B4-BE49-F238E27FC236}">
                <a16:creationId xmlns:a16="http://schemas.microsoft.com/office/drawing/2014/main" id="{DC6987BC-81ED-844D-9067-CBFB611A525D}"/>
              </a:ext>
            </a:extLst>
          </p:cNvPr>
          <p:cNvSpPr/>
          <p:nvPr/>
        </p:nvSpPr>
        <p:spPr>
          <a:xfrm rot="10800000">
            <a:off x="4186128" y="2423729"/>
            <a:ext cx="227823" cy="201054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B95AB2C-343A-FD45-AC42-CC07C75C1C3D}"/>
                  </a:ext>
                </a:extLst>
              </p:cNvPr>
              <p:cNvSpPr/>
              <p:nvPr/>
            </p:nvSpPr>
            <p:spPr>
              <a:xfrm>
                <a:off x="756575" y="3979308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B95AB2C-343A-FD45-AC42-CC07C75C1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5" y="3979308"/>
                <a:ext cx="2924692" cy="680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D3CD13-8C28-504C-956D-DC05F7754D0F}"/>
              </a:ext>
            </a:extLst>
          </p:cNvPr>
          <p:cNvCxnSpPr>
            <a:cxnSpLocks/>
          </p:cNvCxnSpPr>
          <p:nvPr/>
        </p:nvCxnSpPr>
        <p:spPr>
          <a:xfrm>
            <a:off x="968713" y="4537557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F7B323-064D-0444-9E01-A4E7795F2EA1}"/>
                  </a:ext>
                </a:extLst>
              </p:cNvPr>
              <p:cNvSpPr txBox="1"/>
              <p:nvPr/>
            </p:nvSpPr>
            <p:spPr>
              <a:xfrm>
                <a:off x="6430242" y="1578058"/>
                <a:ext cx="5654514" cy="3422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Simulator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: </a:t>
                </a:r>
                <a:r>
                  <a:rPr lang="en-US" sz="2400" dirty="0"/>
                  <a:t>Picks randomness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F7B323-064D-0444-9E01-A4E7795F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42" y="1578058"/>
                <a:ext cx="5654514" cy="3422860"/>
              </a:xfrm>
              <a:prstGeom prst="rect">
                <a:avLst/>
              </a:prstGeom>
              <a:blipFill>
                <a:blip r:embed="rId7"/>
                <a:stretch>
                  <a:fillRect l="-1794" t="-111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2D9D6E-E305-3A4D-8ACA-DDEC3D21380B}"/>
                  </a:ext>
                </a:extLst>
              </p:cNvPr>
              <p:cNvSpPr txBox="1"/>
              <p:nvPr/>
            </p:nvSpPr>
            <p:spPr>
              <a:xfrm>
                <a:off x="643467" y="6186311"/>
                <a:ext cx="3593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Proposition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𝐻𝑉𝑍𝐾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2D9D6E-E305-3A4D-8ACA-DDEC3D213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6186311"/>
                <a:ext cx="3593741" cy="461665"/>
              </a:xfrm>
              <a:prstGeom prst="rect">
                <a:avLst/>
              </a:prstGeom>
              <a:blipFill>
                <a:blip r:embed="rId8"/>
                <a:stretch>
                  <a:fillRect l="-24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36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Simulating malicious V’s view</a:t>
            </a:r>
            <a:endParaRPr lang="en-US" sz="3200" dirty="0">
              <a:solidFill>
                <a:schemeClr val="bg1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ED0AA-3FF2-FB4D-8523-3E1F3365E22D}"/>
              </a:ext>
            </a:extLst>
          </p:cNvPr>
          <p:cNvSpPr txBox="1"/>
          <p:nvPr/>
        </p:nvSpPr>
        <p:spPr>
          <a:xfrm>
            <a:off x="3026200" y="1128824"/>
            <a:ext cx="85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B1629-D0DC-0C46-89FE-217EC557F20B}"/>
              </a:ext>
            </a:extLst>
          </p:cNvPr>
          <p:cNvSpPr txBox="1"/>
          <p:nvPr/>
        </p:nvSpPr>
        <p:spPr>
          <a:xfrm>
            <a:off x="554375" y="1162560"/>
            <a:ext cx="85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BB604EC-37BE-3549-8DBE-B8DBF9ACF95B}"/>
                  </a:ext>
                </a:extLst>
              </p:cNvPr>
              <p:cNvSpPr/>
              <p:nvPr/>
            </p:nvSpPr>
            <p:spPr>
              <a:xfrm>
                <a:off x="777193" y="2129931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BB604EC-37BE-3549-8DBE-B8DBF9ACF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3" y="2129931"/>
                <a:ext cx="2924692" cy="680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010D15E-2775-594C-80F0-E3E5C013B241}"/>
                  </a:ext>
                </a:extLst>
              </p:cNvPr>
              <p:cNvSpPr/>
              <p:nvPr/>
            </p:nvSpPr>
            <p:spPr>
              <a:xfrm>
                <a:off x="777192" y="3016086"/>
                <a:ext cx="2924693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010D15E-2775-594C-80F0-E3E5C013B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2" y="3016086"/>
                <a:ext cx="2924693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45F51-2E1E-324C-9FE8-41464C2AEF8A}"/>
              </a:ext>
            </a:extLst>
          </p:cNvPr>
          <p:cNvCxnSpPr>
            <a:cxnSpLocks/>
          </p:cNvCxnSpPr>
          <p:nvPr/>
        </p:nvCxnSpPr>
        <p:spPr>
          <a:xfrm>
            <a:off x="989331" y="2688180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F0D566-0A5F-5A4D-8586-B1B2A4A4C39F}"/>
              </a:ext>
            </a:extLst>
          </p:cNvPr>
          <p:cNvCxnSpPr>
            <a:cxnSpLocks/>
          </p:cNvCxnSpPr>
          <p:nvPr/>
        </p:nvCxnSpPr>
        <p:spPr>
          <a:xfrm flipH="1">
            <a:off x="989331" y="3568714"/>
            <a:ext cx="239341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73642-4030-F54E-B03B-1234E2BD6711}"/>
                  </a:ext>
                </a:extLst>
              </p:cNvPr>
              <p:cNvSpPr txBox="1"/>
              <p:nvPr/>
            </p:nvSpPr>
            <p:spPr>
              <a:xfrm>
                <a:off x="554376" y="5368163"/>
                <a:ext cx="3859576" cy="83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r</a:t>
                </a:r>
                <a:r>
                  <a:rPr lang="en-CA" sz="2400" b="0" dirty="0"/>
                  <a:t>andom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73642-4030-F54E-B03B-1234E2BD6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6" y="5368163"/>
                <a:ext cx="3859576" cy="837537"/>
              </a:xfrm>
              <a:prstGeom prst="rect">
                <a:avLst/>
              </a:prstGeom>
              <a:blipFill>
                <a:blip r:embed="rId5"/>
                <a:stretch>
                  <a:fillRect l="-2295" t="-2985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4E7FF3-99B8-024C-B2C2-2A6076990199}"/>
              </a:ext>
            </a:extLst>
          </p:cNvPr>
          <p:cNvCxnSpPr/>
          <p:nvPr/>
        </p:nvCxnSpPr>
        <p:spPr>
          <a:xfrm>
            <a:off x="6073422" y="697836"/>
            <a:ext cx="0" cy="463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>
            <a:extLst>
              <a:ext uri="{FF2B5EF4-FFF2-40B4-BE49-F238E27FC236}">
                <a16:creationId xmlns:a16="http://schemas.microsoft.com/office/drawing/2014/main" id="{DC6987BC-81ED-844D-9067-CBFB611A525D}"/>
              </a:ext>
            </a:extLst>
          </p:cNvPr>
          <p:cNvSpPr/>
          <p:nvPr/>
        </p:nvSpPr>
        <p:spPr>
          <a:xfrm rot="10800000">
            <a:off x="4186128" y="2423729"/>
            <a:ext cx="227823" cy="201054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B95AB2C-343A-FD45-AC42-CC07C75C1C3D}"/>
                  </a:ext>
                </a:extLst>
              </p:cNvPr>
              <p:cNvSpPr/>
              <p:nvPr/>
            </p:nvSpPr>
            <p:spPr>
              <a:xfrm>
                <a:off x="756575" y="3979308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B95AB2C-343A-FD45-AC42-CC07C75C1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5" y="3979308"/>
                <a:ext cx="2924692" cy="680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D3CD13-8C28-504C-956D-DC05F7754D0F}"/>
              </a:ext>
            </a:extLst>
          </p:cNvPr>
          <p:cNvCxnSpPr>
            <a:cxnSpLocks/>
          </p:cNvCxnSpPr>
          <p:nvPr/>
        </p:nvCxnSpPr>
        <p:spPr>
          <a:xfrm>
            <a:off x="968713" y="4537557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F7B323-064D-0444-9E01-A4E7795F2EA1}"/>
                  </a:ext>
                </a:extLst>
              </p:cNvPr>
              <p:cNvSpPr txBox="1"/>
              <p:nvPr/>
            </p:nvSpPr>
            <p:spPr>
              <a:xfrm>
                <a:off x="6338543" y="976750"/>
                <a:ext cx="5654514" cy="268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Simulator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: </a:t>
                </a:r>
                <a:r>
                  <a:rPr lang="en-US" sz="2400" dirty="0"/>
                  <a:t>Picks randomness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output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Otherwise repeat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F7B323-064D-0444-9E01-A4E7795F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543" y="976750"/>
                <a:ext cx="5654514" cy="2684196"/>
              </a:xfrm>
              <a:prstGeom prst="rect">
                <a:avLst/>
              </a:prstGeom>
              <a:blipFill>
                <a:blip r:embed="rId7"/>
                <a:stretch>
                  <a:fillRect l="-1794"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CD7AE67-BB74-B04E-A625-5D93D40D95C1}"/>
              </a:ext>
            </a:extLst>
          </p:cNvPr>
          <p:cNvSpPr/>
          <p:nvPr/>
        </p:nvSpPr>
        <p:spPr>
          <a:xfrm>
            <a:off x="1174043" y="3016086"/>
            <a:ext cx="2081077" cy="61327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402166-FB79-F241-BB48-2FF0696E6021}"/>
                  </a:ext>
                </a:extLst>
              </p:cNvPr>
              <p:cNvSpPr txBox="1"/>
              <p:nvPr/>
            </p:nvSpPr>
            <p:spPr>
              <a:xfrm>
                <a:off x="6214534" y="3956756"/>
                <a:ext cx="61298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↕</m:t>
                      </m:r>
                    </m:oMath>
                  </m:oMathPara>
                </a14:m>
                <a:endParaRPr lang="en-CA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𝑟𝑒𝑝𝑖𝑡𝑖𝑡𝑖𝑜𝑛𝑠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402166-FB79-F241-BB48-2FF0696E6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34" y="3956756"/>
                <a:ext cx="6129866" cy="1200329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C9FD4E-3D2B-1D43-B2F5-7C0DE0C4070E}"/>
                  </a:ext>
                </a:extLst>
              </p:cNvPr>
              <p:cNvSpPr txBox="1"/>
              <p:nvPr/>
            </p:nvSpPr>
            <p:spPr>
              <a:xfrm>
                <a:off x="5847644" y="567831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C9FD4E-3D2B-1D43-B2F5-7C0DE0C4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44" y="5678311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C16BFD-2059-F245-80AF-E2413366D320}"/>
                  </a:ext>
                </a:extLst>
              </p:cNvPr>
              <p:cNvSpPr txBox="1"/>
              <p:nvPr/>
            </p:nvSpPr>
            <p:spPr>
              <a:xfrm>
                <a:off x="7236012" y="5368163"/>
                <a:ext cx="3859576" cy="83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r</a:t>
                </a:r>
                <a:r>
                  <a:rPr lang="en-CA" sz="2400" b="0" dirty="0"/>
                  <a:t>andom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C16BFD-2059-F245-80AF-E2413366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012" y="5368163"/>
                <a:ext cx="3859576" cy="837537"/>
              </a:xfrm>
              <a:prstGeom prst="rect">
                <a:avLst/>
              </a:prstGeom>
              <a:blipFill>
                <a:blip r:embed="rId10"/>
                <a:stretch>
                  <a:fillRect l="-2295" t="-2985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>
            <a:extLst>
              <a:ext uri="{FF2B5EF4-FFF2-40B4-BE49-F238E27FC236}">
                <a16:creationId xmlns:a16="http://schemas.microsoft.com/office/drawing/2014/main" id="{F0DB4E00-D2AC-8F49-9709-1D0F40B18031}"/>
              </a:ext>
            </a:extLst>
          </p:cNvPr>
          <p:cNvSpPr/>
          <p:nvPr/>
        </p:nvSpPr>
        <p:spPr>
          <a:xfrm rot="10800000">
            <a:off x="4565159" y="2423729"/>
            <a:ext cx="227823" cy="201054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Zero-knowledge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0C11F-0DAC-C848-9F41-76412C69F9CF}"/>
              </a:ext>
            </a:extLst>
          </p:cNvPr>
          <p:cNvSpPr txBox="1"/>
          <p:nvPr/>
        </p:nvSpPr>
        <p:spPr>
          <a:xfrm>
            <a:off x="7254700" y="2709618"/>
            <a:ext cx="474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[GMR’85] S. Goldwasser, S. </a:t>
            </a:r>
            <a:r>
              <a:rPr lang="en-CA" sz="1600" dirty="0" err="1"/>
              <a:t>Micali</a:t>
            </a:r>
            <a:r>
              <a:rPr lang="en-CA" sz="1600" dirty="0"/>
              <a:t>, and C. </a:t>
            </a:r>
            <a:r>
              <a:rPr lang="en-CA" sz="1600" dirty="0" err="1"/>
              <a:t>Rackoff</a:t>
            </a:r>
            <a:r>
              <a:rPr lang="en-CA" sz="1600" dirty="0"/>
              <a:t>. </a:t>
            </a:r>
            <a:r>
              <a:rPr lang="en-CA" sz="1600" b="1" dirty="0"/>
              <a:t>The knowledge complexity of interactive proof-systems</a:t>
            </a:r>
            <a:r>
              <a:rPr lang="en-CA" sz="1600" dirty="0"/>
              <a:t>. In </a:t>
            </a:r>
            <a:r>
              <a:rPr lang="en-CA" sz="1600" i="1" dirty="0"/>
              <a:t>Proc.v17th ACM </a:t>
            </a:r>
            <a:r>
              <a:rPr lang="en-CA" sz="1600" i="1" dirty="0" err="1"/>
              <a:t>Symp</a:t>
            </a:r>
            <a:r>
              <a:rPr lang="en-CA" sz="1600" i="1" dirty="0"/>
              <a:t>. on Theory of Computing</a:t>
            </a:r>
            <a:r>
              <a:rPr lang="en-CA" sz="1600" dirty="0"/>
              <a:t>, pages 291-304, Providence, 1985. ACM.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DF9C1F-D857-CF43-9371-061DDAEA2B77}"/>
                  </a:ext>
                </a:extLst>
              </p:cNvPr>
              <p:cNvSpPr txBox="1"/>
              <p:nvPr/>
            </p:nvSpPr>
            <p:spPr>
              <a:xfrm>
                <a:off x="590880" y="1656574"/>
                <a:ext cx="1271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Prover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DF9C1F-D857-CF43-9371-061DDAEA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80" y="1656574"/>
                <a:ext cx="1271310" cy="461665"/>
              </a:xfrm>
              <a:prstGeom prst="rect">
                <a:avLst/>
              </a:prstGeom>
              <a:blipFill>
                <a:blip r:embed="rId3"/>
                <a:stretch>
                  <a:fillRect l="-792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F98811-5BEC-3D40-8D01-817596571053}"/>
                  </a:ext>
                </a:extLst>
              </p:cNvPr>
              <p:cNvSpPr txBox="1"/>
              <p:nvPr/>
            </p:nvSpPr>
            <p:spPr>
              <a:xfrm>
                <a:off x="5419450" y="1656574"/>
                <a:ext cx="1373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Verifier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F98811-5BEC-3D40-8D01-81759657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50" y="1656574"/>
                <a:ext cx="1373325" cy="461665"/>
              </a:xfrm>
              <a:prstGeom prst="rect">
                <a:avLst/>
              </a:prstGeom>
              <a:blipFill>
                <a:blip r:embed="rId4"/>
                <a:stretch>
                  <a:fillRect l="-642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89004C-DB4C-FB48-945B-1AACC8E0A123}"/>
                  </a:ext>
                </a:extLst>
              </p:cNvPr>
              <p:cNvSpPr txBox="1"/>
              <p:nvPr/>
            </p:nvSpPr>
            <p:spPr>
              <a:xfrm>
                <a:off x="873842" y="2558788"/>
                <a:ext cx="5731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interacts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convincing him that a proposition is True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89004C-DB4C-FB48-945B-1AACC8E0A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42" y="2558788"/>
                <a:ext cx="5731184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411FF12-43C2-F242-92A8-B3778C10E5D6}"/>
              </a:ext>
            </a:extLst>
          </p:cNvPr>
          <p:cNvSpPr txBox="1"/>
          <p:nvPr/>
        </p:nvSpPr>
        <p:spPr>
          <a:xfrm>
            <a:off x="643889" y="3119660"/>
            <a:ext cx="629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reveals nothing beyond the validity of the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80D5457-3AFC-BB41-8766-3CF16B386675}"/>
                  </a:ext>
                </a:extLst>
              </p:cNvPr>
              <p:cNvSpPr/>
              <p:nvPr/>
            </p:nvSpPr>
            <p:spPr>
              <a:xfrm>
                <a:off x="667265" y="4433927"/>
                <a:ext cx="5927648" cy="87733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the proposition is true,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might as well have generated (simulated) the interaction on his own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80D5457-3AFC-BB41-8766-3CF16B386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5" y="4433927"/>
                <a:ext cx="5927648" cy="87733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F48ADDC-7D35-3647-8781-65C104259100}"/>
              </a:ext>
            </a:extLst>
          </p:cNvPr>
          <p:cNvSpPr txBox="1"/>
          <p:nvPr/>
        </p:nvSpPr>
        <p:spPr>
          <a:xfrm>
            <a:off x="1580495" y="6001336"/>
            <a:ext cx="410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not need to define “knowledge” at all!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6378BC-6774-9C4B-83D1-9B0D232C8576}"/>
              </a:ext>
            </a:extLst>
          </p:cNvPr>
          <p:cNvCxnSpPr/>
          <p:nvPr/>
        </p:nvCxnSpPr>
        <p:spPr>
          <a:xfrm>
            <a:off x="7106478" y="1451113"/>
            <a:ext cx="0" cy="510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A05BE0-EF65-FC47-9F86-D8313D4D640E}"/>
              </a:ext>
            </a:extLst>
          </p:cNvPr>
          <p:cNvSpPr txBox="1"/>
          <p:nvPr/>
        </p:nvSpPr>
        <p:spPr>
          <a:xfrm>
            <a:off x="633776" y="880918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A high-level Idea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3EC97-2140-3C40-B963-28F97A997773}"/>
              </a:ext>
            </a:extLst>
          </p:cNvPr>
          <p:cNvSpPr txBox="1"/>
          <p:nvPr/>
        </p:nvSpPr>
        <p:spPr>
          <a:xfrm>
            <a:off x="7282072" y="880918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How it all started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D83080-44F7-8F4E-AE47-8C606D2DDF60}"/>
              </a:ext>
            </a:extLst>
          </p:cNvPr>
          <p:cNvSpPr/>
          <p:nvPr/>
        </p:nvSpPr>
        <p:spPr>
          <a:xfrm>
            <a:off x="7294227" y="1715891"/>
            <a:ext cx="4642569" cy="877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What if Verifier is untrusted in an interactive proof? [GMR’85] 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8FB2E6-F4AD-D24C-862B-B3C6164CA4CB}"/>
              </a:ext>
            </a:extLst>
          </p:cNvPr>
          <p:cNvCxnSpPr/>
          <p:nvPr/>
        </p:nvCxnSpPr>
        <p:spPr>
          <a:xfrm>
            <a:off x="7118633" y="4095996"/>
            <a:ext cx="491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D975B7A-3330-CF40-A3AC-72792A3F2644}"/>
              </a:ext>
            </a:extLst>
          </p:cNvPr>
          <p:cNvSpPr txBox="1"/>
          <p:nvPr/>
        </p:nvSpPr>
        <p:spPr>
          <a:xfrm>
            <a:off x="7282072" y="4291920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Presentation outline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0A78C-45E7-7A43-A521-621468F4FF01}"/>
              </a:ext>
            </a:extLst>
          </p:cNvPr>
          <p:cNvSpPr txBox="1"/>
          <p:nvPr/>
        </p:nvSpPr>
        <p:spPr>
          <a:xfrm>
            <a:off x="7282072" y="5053752"/>
            <a:ext cx="4754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Proof System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Interactive Proof System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Zero-knowledge Proof</a:t>
            </a:r>
          </a:p>
        </p:txBody>
      </p:sp>
    </p:spTree>
    <p:extLst>
      <p:ext uri="{BB962C8B-B14F-4D97-AF65-F5344CB8AC3E}">
        <p14:creationId xmlns:p14="http://schemas.microsoft.com/office/powerpoint/2010/main" val="334098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Perfect Zero-knowledge</a:t>
            </a:r>
            <a:endParaRPr lang="en-US" sz="3200" dirty="0">
              <a:solidFill>
                <a:schemeClr val="bg1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61AE17C-1F71-8942-A448-7601EBFBEBA3}"/>
                  </a:ext>
                </a:extLst>
              </p:cNvPr>
              <p:cNvSpPr/>
              <p:nvPr/>
            </p:nvSpPr>
            <p:spPr>
              <a:xfrm>
                <a:off x="420511" y="1077225"/>
                <a:ext cx="11350978" cy="18240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u="sng" dirty="0"/>
                  <a:t>Definition [GMR’85]</a:t>
                </a:r>
                <a:r>
                  <a:rPr lang="en-US" sz="2400" dirty="0"/>
                  <a:t>: An interactive proof system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perfect zero-knowledge if </a:t>
                </a: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𝑃𝑃𝑇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  ∃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CA" sz="2400" b="0" dirty="0"/>
              </a:p>
              <a:p>
                <a:endParaRPr lang="en-CA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)≅(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CA" sz="2400" b="0" dirty="0"/>
                </a:br>
                <a:endParaRPr lang="en-CA" sz="2400" b="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61AE17C-1F71-8942-A448-7601EBFBE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11" y="1077225"/>
                <a:ext cx="11350978" cy="18240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460B4C-3603-E242-99CF-DCAE652EBE19}"/>
                  </a:ext>
                </a:extLst>
              </p:cNvPr>
              <p:cNvSpPr txBox="1"/>
              <p:nvPr/>
            </p:nvSpPr>
            <p:spPr>
              <a:xfrm>
                <a:off x="420511" y="3623734"/>
                <a:ext cx="33677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Proposition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𝑃𝑍𝐾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460B4C-3603-E242-99CF-DCAE652EB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11" y="3623734"/>
                <a:ext cx="3367717" cy="461665"/>
              </a:xfrm>
              <a:prstGeom prst="rect">
                <a:avLst/>
              </a:prstGeom>
              <a:blipFill>
                <a:blip r:embed="rId3"/>
                <a:stretch>
                  <a:fillRect l="-300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11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From Interactive to Non-interactive</a:t>
            </a:r>
            <a:endParaRPr lang="en-US" sz="3200" dirty="0">
              <a:solidFill>
                <a:schemeClr val="bg1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A6630C-337B-5D41-B905-CBDD590E94C2}"/>
                  </a:ext>
                </a:extLst>
              </p:cNvPr>
              <p:cNvSpPr txBox="1"/>
              <p:nvPr/>
            </p:nvSpPr>
            <p:spPr>
              <a:xfrm>
                <a:off x="524933" y="2671523"/>
                <a:ext cx="612986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Challenge</a:t>
                </a:r>
                <a:r>
                  <a:rPr lang="en-US" sz="2400" dirty="0"/>
                  <a:t>: How to remove the step where verifier sends the challenge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u="sng" dirty="0"/>
                  <a:t>Fiat-Shamir (1980s):</a:t>
                </a:r>
                <a:r>
                  <a:rPr lang="en-US" sz="2400" dirty="0"/>
                  <a:t> use a hash function (random oracle)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A6630C-337B-5D41-B905-CBDD590E9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3" y="2671523"/>
                <a:ext cx="6129866" cy="1569660"/>
              </a:xfrm>
              <a:prstGeom prst="rect">
                <a:avLst/>
              </a:prstGeom>
              <a:blipFill>
                <a:blip r:embed="rId3"/>
                <a:stretch>
                  <a:fillRect l="-1446" t="-32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D145C3-B680-FD48-9D75-A44E3702E888}"/>
              </a:ext>
            </a:extLst>
          </p:cNvPr>
          <p:cNvSpPr txBox="1"/>
          <p:nvPr/>
        </p:nvSpPr>
        <p:spPr>
          <a:xfrm>
            <a:off x="9737264" y="1569091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1C90E-D81E-504F-A99C-C4A322679943}"/>
              </a:ext>
            </a:extLst>
          </p:cNvPr>
          <p:cNvSpPr txBox="1"/>
          <p:nvPr/>
        </p:nvSpPr>
        <p:spPr>
          <a:xfrm>
            <a:off x="7056775" y="1602827"/>
            <a:ext cx="85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6646719-952E-3D46-A5E4-D4639D1B8664}"/>
                  </a:ext>
                </a:extLst>
              </p:cNvPr>
              <p:cNvSpPr/>
              <p:nvPr/>
            </p:nvSpPr>
            <p:spPr>
              <a:xfrm>
                <a:off x="7279593" y="2570198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6646719-952E-3D46-A5E4-D4639D1B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593" y="2570198"/>
                <a:ext cx="2924692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B8B075F-F28C-EE43-AEE6-EF26CC29BB90}"/>
                  </a:ext>
                </a:extLst>
              </p:cNvPr>
              <p:cNvSpPr/>
              <p:nvPr/>
            </p:nvSpPr>
            <p:spPr>
              <a:xfrm>
                <a:off x="7279592" y="3456353"/>
                <a:ext cx="2924693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B8B075F-F28C-EE43-AEE6-EF26CC29B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592" y="3456353"/>
                <a:ext cx="2924693" cy="680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8B2E4-1480-CA41-9530-304D39498D59}"/>
              </a:ext>
            </a:extLst>
          </p:cNvPr>
          <p:cNvCxnSpPr>
            <a:cxnSpLocks/>
          </p:cNvCxnSpPr>
          <p:nvPr/>
        </p:nvCxnSpPr>
        <p:spPr>
          <a:xfrm>
            <a:off x="7491731" y="3128447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8F2A7-FD7C-1E41-BB8D-70A7AD17DD72}"/>
              </a:ext>
            </a:extLst>
          </p:cNvPr>
          <p:cNvCxnSpPr>
            <a:cxnSpLocks/>
          </p:cNvCxnSpPr>
          <p:nvPr/>
        </p:nvCxnSpPr>
        <p:spPr>
          <a:xfrm flipH="1">
            <a:off x="7491731" y="4008981"/>
            <a:ext cx="239341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2E63B63-816D-7649-8AFD-54687B3C8B30}"/>
                  </a:ext>
                </a:extLst>
              </p:cNvPr>
              <p:cNvSpPr/>
              <p:nvPr/>
            </p:nvSpPr>
            <p:spPr>
              <a:xfrm>
                <a:off x="7258975" y="4419575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2E63B63-816D-7649-8AFD-54687B3C8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75" y="4419575"/>
                <a:ext cx="2924692" cy="680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E6AE9D-0962-4142-BC7F-90184B249AA2}"/>
              </a:ext>
            </a:extLst>
          </p:cNvPr>
          <p:cNvCxnSpPr>
            <a:cxnSpLocks/>
          </p:cNvCxnSpPr>
          <p:nvPr/>
        </p:nvCxnSpPr>
        <p:spPr>
          <a:xfrm>
            <a:off x="7471113" y="4977824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AD956B8-13AC-F742-86E6-ACB61BE27389}"/>
                  </a:ext>
                </a:extLst>
              </p:cNvPr>
              <p:cNvSpPr/>
              <p:nvPr/>
            </p:nvSpPr>
            <p:spPr>
              <a:xfrm>
                <a:off x="7279593" y="2570198"/>
                <a:ext cx="2924692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AD956B8-13AC-F742-86E6-ACB61BE2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593" y="2570198"/>
                <a:ext cx="2924692" cy="68092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DAE2DF-6587-FC44-AD47-7688DE080A23}"/>
              </a:ext>
            </a:extLst>
          </p:cNvPr>
          <p:cNvCxnSpPr>
            <a:cxnSpLocks/>
          </p:cNvCxnSpPr>
          <p:nvPr/>
        </p:nvCxnSpPr>
        <p:spPr>
          <a:xfrm>
            <a:off x="7491731" y="3128447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Zero-knowledge Proofs of Knowledge</a:t>
            </a:r>
            <a:endParaRPr lang="en-US" sz="3200" dirty="0">
              <a:solidFill>
                <a:schemeClr val="bg1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B2836-03E8-BD4C-9559-8DA293EFFA5B}"/>
              </a:ext>
            </a:extLst>
          </p:cNvPr>
          <p:cNvSpPr txBox="1"/>
          <p:nvPr/>
        </p:nvSpPr>
        <p:spPr>
          <a:xfrm>
            <a:off x="667263" y="1497633"/>
            <a:ext cx="93911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Comic Sans MS" panose="030F0902030302020204" pitchFamily="66" charset="0"/>
              </a:rPr>
              <a:t>A proof system is a zero‐knowledge proof of knowledge if it has</a:t>
            </a:r>
          </a:p>
          <a:p>
            <a:r>
              <a:rPr lang="en-CA" sz="2400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/>
              <a:t>Completeness</a:t>
            </a:r>
            <a:r>
              <a:rPr lang="en-CA" sz="2400" dirty="0"/>
              <a:t>: honest prover convinces honest verifier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/>
              <a:t>Zero knowledge</a:t>
            </a:r>
            <a:r>
              <a:rPr lang="en-CA" sz="2400" dirty="0"/>
              <a:t>: ensures verifier learns nothing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/>
              <a:t>Knowledge soundness</a:t>
            </a:r>
            <a:r>
              <a:rPr lang="en-CA" sz="2400" dirty="0"/>
              <a:t>: ensures prover knows witness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4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0C11F-0DAC-C848-9F41-76412C69F9CF}"/>
              </a:ext>
            </a:extLst>
          </p:cNvPr>
          <p:cNvSpPr txBox="1"/>
          <p:nvPr/>
        </p:nvSpPr>
        <p:spPr>
          <a:xfrm>
            <a:off x="3386666" y="3044279"/>
            <a:ext cx="5418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End of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B3029-DF63-2646-ADC2-606E23DF76BD}"/>
              </a:ext>
            </a:extLst>
          </p:cNvPr>
          <p:cNvSpPr txBox="1"/>
          <p:nvPr/>
        </p:nvSpPr>
        <p:spPr>
          <a:xfrm>
            <a:off x="1072444" y="6160106"/>
            <a:ext cx="9803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presentation follows the structure of BIU winter school 2019 presentation on ZKP by Alon Rosen.</a:t>
            </a:r>
          </a:p>
        </p:txBody>
      </p:sp>
    </p:spTree>
    <p:extLst>
      <p:ext uri="{BB962C8B-B14F-4D97-AF65-F5344CB8AC3E}">
        <p14:creationId xmlns:p14="http://schemas.microsoft.com/office/powerpoint/2010/main" val="195959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Toy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D50E0-5EFF-6B48-87A9-78383D27944F}"/>
              </a:ext>
            </a:extLst>
          </p:cNvPr>
          <p:cNvSpPr txBox="1"/>
          <p:nvPr/>
        </p:nvSpPr>
        <p:spPr>
          <a:xfrm>
            <a:off x="7474226" y="2209441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E15E9-9200-924E-9770-5A436D17AC2A}"/>
              </a:ext>
            </a:extLst>
          </p:cNvPr>
          <p:cNvSpPr txBox="1"/>
          <p:nvPr/>
        </p:nvSpPr>
        <p:spPr>
          <a:xfrm>
            <a:off x="3198788" y="2209441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Alice</a:t>
            </a:r>
          </a:p>
        </p:txBody>
      </p:sp>
      <p:pic>
        <p:nvPicPr>
          <p:cNvPr id="12" name="Picture 11" descr="A picture containing pool ball, sport&#10;&#10;Description automatically generated">
            <a:extLst>
              <a:ext uri="{FF2B5EF4-FFF2-40B4-BE49-F238E27FC236}">
                <a16:creationId xmlns:a16="http://schemas.microsoft.com/office/drawing/2014/main" id="{44728608-A781-3B4D-8E79-565849A5FE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84683" y="2805318"/>
            <a:ext cx="512755" cy="523220"/>
          </a:xfrm>
          <a:prstGeom prst="rect">
            <a:avLst/>
          </a:prstGeom>
        </p:spPr>
      </p:pic>
      <p:pic>
        <p:nvPicPr>
          <p:cNvPr id="13" name="Picture 12" descr="A picture containing pool ball, sport&#10;&#10;Description automatically generated">
            <a:extLst>
              <a:ext uri="{FF2B5EF4-FFF2-40B4-BE49-F238E27FC236}">
                <a16:creationId xmlns:a16="http://schemas.microsoft.com/office/drawing/2014/main" id="{51038E48-6033-8847-8D2F-C5E24A5334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81011" y="2805318"/>
            <a:ext cx="512755" cy="523220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8984BA4-B8DB-3242-BE9A-5EDBDC3951B4}"/>
              </a:ext>
            </a:extLst>
          </p:cNvPr>
          <p:cNvSpPr/>
          <p:nvPr/>
        </p:nvSpPr>
        <p:spPr>
          <a:xfrm>
            <a:off x="8232767" y="1272746"/>
            <a:ext cx="1479644" cy="936695"/>
          </a:xfrm>
          <a:prstGeom prst="wedgeRoundRectCallout">
            <a:avLst>
              <a:gd name="adj1" fmla="val -85137"/>
              <a:gd name="adj2" fmla="val 57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I swap?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E8F2387A-60C4-1B4A-AA22-7C94E20EDBBF}"/>
              </a:ext>
            </a:extLst>
          </p:cNvPr>
          <p:cNvSpPr/>
          <p:nvPr/>
        </p:nvSpPr>
        <p:spPr>
          <a:xfrm>
            <a:off x="4321310" y="1264674"/>
            <a:ext cx="1479644" cy="936695"/>
          </a:xfrm>
          <a:prstGeom prst="wedgeRoundRectCallout">
            <a:avLst>
              <a:gd name="adj1" fmla="val -85137"/>
              <a:gd name="adj2" fmla="val 57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can distinguish the balls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CBA63EFC-DF58-E74D-91D7-FC2B59CD8FA4}"/>
              </a:ext>
            </a:extLst>
          </p:cNvPr>
          <p:cNvSpPr/>
          <p:nvPr/>
        </p:nvSpPr>
        <p:spPr>
          <a:xfrm>
            <a:off x="4321310" y="1261005"/>
            <a:ext cx="1479644" cy="936695"/>
          </a:xfrm>
          <a:prstGeom prst="wedgeRoundRectCallout">
            <a:avLst>
              <a:gd name="adj1" fmla="val -85137"/>
              <a:gd name="adj2" fmla="val 57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Yes, you swapped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5812D-8040-E442-BC19-79EF2FB541D1}"/>
              </a:ext>
            </a:extLst>
          </p:cNvPr>
          <p:cNvSpPr txBox="1"/>
          <p:nvPr/>
        </p:nvSpPr>
        <p:spPr>
          <a:xfrm>
            <a:off x="1029768" y="5209387"/>
            <a:ext cx="6929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Bob’s view: The “swap” 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Bob could generate (simulate) this view by himself. </a:t>
            </a:r>
          </a:p>
        </p:txBody>
      </p:sp>
      <p:pic>
        <p:nvPicPr>
          <p:cNvPr id="9" name="Picture 8" descr="A picture containing pool ball, sport&#10;&#10;Description automatically generated">
            <a:extLst>
              <a:ext uri="{FF2B5EF4-FFF2-40B4-BE49-F238E27FC236}">
                <a16:creationId xmlns:a16="http://schemas.microsoft.com/office/drawing/2014/main" id="{6F9F3321-5085-4148-8B4B-DE164F8F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9397" y="2780604"/>
            <a:ext cx="512755" cy="523220"/>
          </a:xfrm>
          <a:prstGeom prst="rect">
            <a:avLst/>
          </a:prstGeom>
        </p:spPr>
      </p:pic>
      <p:pic>
        <p:nvPicPr>
          <p:cNvPr id="10" name="Picture 9" descr="A picture containing pool ball, sport&#10;&#10;Description automatically generated">
            <a:extLst>
              <a:ext uri="{FF2B5EF4-FFF2-40B4-BE49-F238E27FC236}">
                <a16:creationId xmlns:a16="http://schemas.microsoft.com/office/drawing/2014/main" id="{77EF790D-EE2E-3247-9109-CCB3CDBC67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6871" y="2780604"/>
            <a:ext cx="512755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393 L 0.01523 0.03889 C 0.01849 0.04861 0.0233 0.05394 0.02825 0.05394 C 0.03398 0.05394 0.03854 0.04861 0.04179 0.03889 L 0.05716 -0.00393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28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93 L -0.01459 -0.04815 C -0.01758 -0.0581 -0.02214 -0.06342 -0.02709 -0.06342 C -0.03242 -0.06342 -0.03685 -0.0581 -0.03985 -0.04815 L -0.05417 -0.0039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 animBg="1"/>
      <p:bldP spid="18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Where can we use Zero-knowledge?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0B7D2-3281-5E41-B9E2-39362449015E}"/>
              </a:ext>
            </a:extLst>
          </p:cNvPr>
          <p:cNvSpPr txBox="1"/>
          <p:nvPr/>
        </p:nvSpPr>
        <p:spPr>
          <a:xfrm>
            <a:off x="457201" y="1083365"/>
            <a:ext cx="36393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Blockchain Application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Private transaction – </a:t>
            </a:r>
            <a:r>
              <a:rPr lang="en-US" sz="2000" dirty="0" err="1"/>
              <a:t>Zerocoin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Self-sovereign identity - </a:t>
            </a:r>
            <a:r>
              <a:rPr lang="en-US" sz="2000" dirty="0" err="1"/>
              <a:t>Sovrin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3879B4-CFD7-F14D-B191-E5A2F77D8C4B}"/>
                  </a:ext>
                </a:extLst>
              </p:cNvPr>
              <p:cNvSpPr txBox="1"/>
              <p:nvPr/>
            </p:nvSpPr>
            <p:spPr>
              <a:xfrm>
                <a:off x="457201" y="3007799"/>
                <a:ext cx="552664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mic Sans MS" panose="030F0902030302020204" pitchFamily="66" charset="0"/>
                  </a:rPr>
                  <a:t>Identification</a:t>
                </a:r>
              </a:p>
              <a:p>
                <a:endParaRPr lang="en-US" sz="2400" dirty="0">
                  <a:latin typeface="Comic Sans MS" panose="030F0902030302020204" pitchFamily="66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Alice publishes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Alice proves to Bob that she knows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3879B4-CFD7-F14D-B191-E5A2F77D8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007799"/>
                <a:ext cx="5526641" cy="1446550"/>
              </a:xfrm>
              <a:prstGeom prst="rect">
                <a:avLst/>
              </a:prstGeom>
              <a:blipFill>
                <a:blip r:embed="rId3"/>
                <a:stretch>
                  <a:fillRect l="-1835" t="-3478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B10E34-3261-0D4B-83B4-8D4F94AD3927}"/>
              </a:ext>
            </a:extLst>
          </p:cNvPr>
          <p:cNvSpPr txBox="1"/>
          <p:nvPr/>
        </p:nvSpPr>
        <p:spPr>
          <a:xfrm>
            <a:off x="457201" y="5088836"/>
            <a:ext cx="5190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Protocol Design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Firstly, design for parties that </a:t>
            </a:r>
            <a:r>
              <a:rPr lang="en-US" sz="2000" u="sng" dirty="0"/>
              <a:t>follow protocol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Then, use ZK proof to </a:t>
            </a:r>
            <a:r>
              <a:rPr lang="en-US" sz="2000" u="sng" dirty="0"/>
              <a:t>force honest behavior</a:t>
            </a:r>
          </a:p>
        </p:txBody>
      </p:sp>
    </p:spTree>
    <p:extLst>
      <p:ext uri="{BB962C8B-B14F-4D97-AF65-F5344CB8AC3E}">
        <p14:creationId xmlns:p14="http://schemas.microsoft.com/office/powerpoint/2010/main" val="238952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0C11F-0DAC-C848-9F41-76412C69F9CF}"/>
              </a:ext>
            </a:extLst>
          </p:cNvPr>
          <p:cNvSpPr txBox="1"/>
          <p:nvPr/>
        </p:nvSpPr>
        <p:spPr>
          <a:xfrm>
            <a:off x="4043748" y="3044279"/>
            <a:ext cx="4104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Proof Systems</a:t>
            </a:r>
          </a:p>
        </p:txBody>
      </p:sp>
    </p:spTree>
    <p:extLst>
      <p:ext uri="{BB962C8B-B14F-4D97-AF65-F5344CB8AC3E}">
        <p14:creationId xmlns:p14="http://schemas.microsoft.com/office/powerpoint/2010/main" val="143941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Proof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42592-A8FA-6240-8BC5-84BFEFDA2684}"/>
              </a:ext>
            </a:extLst>
          </p:cNvPr>
          <p:cNvSpPr txBox="1"/>
          <p:nvPr/>
        </p:nvSpPr>
        <p:spPr>
          <a:xfrm>
            <a:off x="548212" y="1704074"/>
            <a:ext cx="374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method for establishing 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2093E-4EBB-344E-AAC5-7CD67517C8FC}"/>
              </a:ext>
            </a:extLst>
          </p:cNvPr>
          <p:cNvSpPr txBox="1"/>
          <p:nvPr/>
        </p:nvSpPr>
        <p:spPr>
          <a:xfrm>
            <a:off x="548212" y="2460254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Axioms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F6127-4E38-CF46-AB11-226934E43640}"/>
              </a:ext>
            </a:extLst>
          </p:cNvPr>
          <p:cNvSpPr txBox="1"/>
          <p:nvPr/>
        </p:nvSpPr>
        <p:spPr>
          <a:xfrm>
            <a:off x="3456050" y="2460254"/>
            <a:ext cx="173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D950AF-F540-4D4C-BEEC-9C796B12BE98}"/>
                  </a:ext>
                </a:extLst>
              </p:cNvPr>
              <p:cNvSpPr txBox="1"/>
              <p:nvPr/>
            </p:nvSpPr>
            <p:spPr>
              <a:xfrm>
                <a:off x="1855437" y="2460542"/>
                <a:ext cx="1529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 →…→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D950AF-F540-4D4C-BEEC-9C796B12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37" y="2460542"/>
                <a:ext cx="1529008" cy="461665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31FE19-6A39-7544-988E-CFB9D9F62708}"/>
              </a:ext>
            </a:extLst>
          </p:cNvPr>
          <p:cNvSpPr txBox="1"/>
          <p:nvPr/>
        </p:nvSpPr>
        <p:spPr>
          <a:xfrm>
            <a:off x="548212" y="3277989"/>
            <a:ext cx="2984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Probabilistic, 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5588E1-526C-5849-8394-9EDC53EC134C}"/>
                  </a:ext>
                </a:extLst>
              </p:cNvPr>
              <p:cNvSpPr txBox="1"/>
              <p:nvPr/>
            </p:nvSpPr>
            <p:spPr>
              <a:xfrm>
                <a:off x="2509458" y="212339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5588E1-526C-5849-8394-9EDC53EC1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58" y="2123392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0BD0BE-A634-594C-AC5F-C17837F1DFCE}"/>
              </a:ext>
            </a:extLst>
          </p:cNvPr>
          <p:cNvSpPr txBox="1"/>
          <p:nvPr/>
        </p:nvSpPr>
        <p:spPr>
          <a:xfrm>
            <a:off x="548212" y="899521"/>
            <a:ext cx="6137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  <a:cs typeface="Courier New" panose="02070309020205020404" pitchFamily="49" charset="0"/>
              </a:rPr>
              <a:t>What is a proof?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3F0586-B1B3-3C43-A549-EBEF577A446F}"/>
                  </a:ext>
                </a:extLst>
              </p:cNvPr>
              <p:cNvSpPr txBox="1"/>
              <p:nvPr/>
            </p:nvSpPr>
            <p:spPr>
              <a:xfrm>
                <a:off x="5910952" y="891015"/>
                <a:ext cx="6137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Want to prove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for some language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3F0586-B1B3-3C43-A549-EBEF577A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52" y="891015"/>
                <a:ext cx="6137412" cy="461665"/>
              </a:xfrm>
              <a:prstGeom prst="rect">
                <a:avLst/>
              </a:prstGeom>
              <a:blipFill>
                <a:blip r:embed="rId5"/>
                <a:stretch>
                  <a:fillRect l="-165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CA30D1-72B2-F04D-855D-D8B9BD09A176}"/>
                  </a:ext>
                </a:extLst>
              </p:cNvPr>
              <p:cNvSpPr/>
              <p:nvPr/>
            </p:nvSpPr>
            <p:spPr>
              <a:xfrm>
                <a:off x="6685624" y="1838629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CA30D1-72B2-F04D-855D-D8B9BD09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24" y="1838629"/>
                <a:ext cx="2742581" cy="680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D4BF84-BB9B-4842-9D2E-834A55117C25}"/>
              </a:ext>
            </a:extLst>
          </p:cNvPr>
          <p:cNvCxnSpPr>
            <a:cxnSpLocks/>
          </p:cNvCxnSpPr>
          <p:nvPr/>
        </p:nvCxnSpPr>
        <p:spPr>
          <a:xfrm>
            <a:off x="6947452" y="2384320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96E1EC-306A-DC4F-B2ED-7A516FB2A7DC}"/>
              </a:ext>
            </a:extLst>
          </p:cNvPr>
          <p:cNvSpPr txBox="1"/>
          <p:nvPr/>
        </p:nvSpPr>
        <p:spPr>
          <a:xfrm>
            <a:off x="9605530" y="1792462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3E9914-2E1A-9944-B714-11AA8FCFDC31}"/>
                  </a:ext>
                </a:extLst>
              </p:cNvPr>
              <p:cNvSpPr txBox="1"/>
              <p:nvPr/>
            </p:nvSpPr>
            <p:spPr>
              <a:xfrm>
                <a:off x="6685624" y="2967335"/>
                <a:ext cx="4366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1" i="0" smtClean="0">
                          <a:latin typeface="Cambria Math" panose="02040503050406030204" pitchFamily="18" charset="0"/>
                        </a:rPr>
                        <m:t>𝐀𝐂𝐂𝐄𝐏𝐓</m:t>
                      </m:r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3E9914-2E1A-9944-B714-11AA8FCF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24" y="2967335"/>
                <a:ext cx="436626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8A25C19-DD74-7F4C-BA8D-6374A551E677}"/>
                  </a:ext>
                </a:extLst>
              </p:cNvPr>
              <p:cNvSpPr/>
              <p:nvPr/>
            </p:nvSpPr>
            <p:spPr>
              <a:xfrm>
                <a:off x="979013" y="4238115"/>
                <a:ext cx="10233973" cy="218607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u="sng" dirty="0"/>
                  <a:t>Definition</a:t>
                </a:r>
                <a:r>
                  <a:rPr lang="en-US" sz="2400" dirty="0"/>
                  <a:t>: A proof system for membership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an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endParaRPr lang="en-US" sz="2400" u="sng" dirty="0"/>
              </a:p>
              <a:p>
                <a:pPr lvl="1"/>
                <a:r>
                  <a:rPr lang="en-US" sz="2400" u="sng" dirty="0"/>
                  <a:t>Completeness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𝐀𝐂𝐂𝐄𝐏𝐓</m:t>
                    </m:r>
                  </m:oMath>
                </a14:m>
                <a:endParaRPr lang="en-US" sz="2400" b="1" dirty="0"/>
              </a:p>
              <a:p>
                <a:pPr lvl="1"/>
                <a:endParaRPr lang="en-US" sz="2400" u="sng" dirty="0"/>
              </a:p>
              <a:p>
                <a:pPr lvl="1"/>
                <a:r>
                  <a:rPr lang="en-US" sz="2400" u="sng" dirty="0"/>
                  <a:t>Soundness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𝐑𝐄𝐉𝐄𝐂𝐓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8A25C19-DD74-7F4C-BA8D-6374A551E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13" y="4238115"/>
                <a:ext cx="10233973" cy="21860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7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NP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0ECE264-9759-A447-BA0B-BE488392145A}"/>
                  </a:ext>
                </a:extLst>
              </p:cNvPr>
              <p:cNvSpPr/>
              <p:nvPr/>
            </p:nvSpPr>
            <p:spPr>
              <a:xfrm>
                <a:off x="892260" y="1690262"/>
                <a:ext cx="10233973" cy="32261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u="sng" dirty="0"/>
                  <a:t>Definition</a:t>
                </a:r>
                <a:r>
                  <a:rPr lang="en-US" sz="2400" dirty="0"/>
                  <a:t>: An NP proof system for membership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an algorithm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endParaRPr lang="en-US" sz="2400" u="sng" dirty="0"/>
              </a:p>
              <a:p>
                <a:pPr lvl="1"/>
                <a:r>
                  <a:rPr lang="en-US" sz="2400" u="sng" dirty="0"/>
                  <a:t>Completeness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𝐀𝐂𝐂𝐄𝐏𝐓</m:t>
                    </m:r>
                  </m:oMath>
                </a14:m>
                <a:endParaRPr lang="en-US" sz="2400" b="1" dirty="0"/>
              </a:p>
              <a:p>
                <a:pPr lvl="1"/>
                <a:endParaRPr lang="en-US" sz="2400" u="sng" dirty="0"/>
              </a:p>
              <a:p>
                <a:pPr lvl="1"/>
                <a:r>
                  <a:rPr lang="en-US" sz="2400" u="sng" dirty="0"/>
                  <a:t>Soundness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𝐑𝐄𝐉𝐄𝐂𝐓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u="sng" dirty="0"/>
                  <a:t>Efficiency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halts after at most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400" dirty="0"/>
                  <a:t> steps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0ECE264-9759-A447-BA0B-BE488392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0" y="1690262"/>
                <a:ext cx="10233973" cy="3226172"/>
              </a:xfrm>
              <a:prstGeom prst="roundRect">
                <a:avLst/>
              </a:prstGeom>
              <a:blipFill>
                <a:blip r:embed="rId3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7012D-1AC1-F44F-8263-96AB328E013C}"/>
                  </a:ext>
                </a:extLst>
              </p:cNvPr>
              <p:cNvSpPr txBox="1"/>
              <p:nvPr/>
            </p:nvSpPr>
            <p:spPr>
              <a:xfrm>
                <a:off x="892260" y="5221116"/>
                <a:ext cx="7926448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000" dirty="0"/>
                  <a:t>s running time is measured in terms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/>
                  <a:t> , the length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CA" sz="2000" dirty="0"/>
                  <a:t> for some constant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endParaRPr lang="en-CA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Necessarily,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7012D-1AC1-F44F-8263-96AB328E0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0" y="5221116"/>
                <a:ext cx="7926448" cy="1631216"/>
              </a:xfrm>
              <a:prstGeom prst="rect">
                <a:avLst/>
              </a:prstGeom>
              <a:blipFill>
                <a:blip r:embed="rId4"/>
                <a:stretch>
                  <a:fillRect l="-640" t="-1538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B6D893F-7CF8-4D4A-9145-387CE0565B81}"/>
              </a:ext>
            </a:extLst>
          </p:cNvPr>
          <p:cNvSpPr txBox="1"/>
          <p:nvPr/>
        </p:nvSpPr>
        <p:spPr>
          <a:xfrm>
            <a:off x="2944313" y="910163"/>
            <a:ext cx="6129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efficient verification ⟺ poly-time verification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48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D1D-9B40-5343-87B3-FD9577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8"/>
            <a:ext cx="12192000" cy="599813"/>
          </a:xfrm>
          <a:solidFill>
            <a:srgbClr val="002060"/>
          </a:solidFill>
        </p:spPr>
        <p:txBody>
          <a:bodyPr lIns="18000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Example: Quadratic </a:t>
            </a:r>
            <a:r>
              <a:rPr lang="en-US" sz="3200" dirty="0" err="1">
                <a:solidFill>
                  <a:schemeClr val="bg1"/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Residuosity</a:t>
            </a:r>
            <a:endParaRPr lang="en-US" sz="3200" dirty="0">
              <a:solidFill>
                <a:schemeClr val="bg1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50C11F-0DAC-C848-9F41-76412C69F9CF}"/>
                  </a:ext>
                </a:extLst>
              </p:cNvPr>
              <p:cNvSpPr txBox="1"/>
              <p:nvPr/>
            </p:nvSpPr>
            <p:spPr>
              <a:xfrm>
                <a:off x="461855" y="1221918"/>
                <a:ext cx="6461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𝑞𝑢𝑎𝑑𝑟𝑎𝑡𝑖𝑐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𝑟𝑒𝑠𝑖𝑑𝑢𝑒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50C11F-0DAC-C848-9F41-76412C69F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55" y="1221918"/>
                <a:ext cx="6461902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7621C84-85B5-E84E-A9C9-15F3EF21D2AE}"/>
                  </a:ext>
                </a:extLst>
              </p:cNvPr>
              <p:cNvSpPr/>
              <p:nvPr/>
            </p:nvSpPr>
            <p:spPr>
              <a:xfrm>
                <a:off x="2232893" y="2330798"/>
                <a:ext cx="2742581" cy="6809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7621C84-85B5-E84E-A9C9-15F3EF21D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93" y="2330798"/>
                <a:ext cx="2742581" cy="680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4457A4-3B8B-D547-BAF1-6211DD5AE7C9}"/>
              </a:ext>
            </a:extLst>
          </p:cNvPr>
          <p:cNvCxnSpPr>
            <a:cxnSpLocks/>
          </p:cNvCxnSpPr>
          <p:nvPr/>
        </p:nvCxnSpPr>
        <p:spPr>
          <a:xfrm>
            <a:off x="2494721" y="2876489"/>
            <a:ext cx="228640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9F19C5-CD06-7742-BED7-A64EF039E02F}"/>
              </a:ext>
            </a:extLst>
          </p:cNvPr>
          <p:cNvSpPr txBox="1"/>
          <p:nvPr/>
        </p:nvSpPr>
        <p:spPr>
          <a:xfrm>
            <a:off x="5152799" y="2284631"/>
            <a:ext cx="6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630195-FC4E-CF47-97C2-3E1F6C341FE0}"/>
                  </a:ext>
                </a:extLst>
              </p:cNvPr>
              <p:cNvSpPr txBox="1"/>
              <p:nvPr/>
            </p:nvSpPr>
            <p:spPr>
              <a:xfrm>
                <a:off x="667263" y="2486596"/>
                <a:ext cx="1467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630195-FC4E-CF47-97C2-3E1F6C34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3" y="2486596"/>
                <a:ext cx="1467133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6F178-1C61-7147-A018-72BAC973CD53}"/>
                  </a:ext>
                </a:extLst>
              </p:cNvPr>
              <p:cNvSpPr txBox="1"/>
              <p:nvPr/>
            </p:nvSpPr>
            <p:spPr>
              <a:xfrm>
                <a:off x="6096000" y="2486596"/>
                <a:ext cx="2260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≡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6F178-1C61-7147-A018-72BAC973C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86596"/>
                <a:ext cx="2260362" cy="461665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0F08F5-D13F-8444-A8E9-553C43353741}"/>
              </a:ext>
            </a:extLst>
          </p:cNvPr>
          <p:cNvSpPr txBox="1"/>
          <p:nvPr/>
        </p:nvSpPr>
        <p:spPr>
          <a:xfrm>
            <a:off x="6527773" y="230193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4F64-35A4-3D45-B9E8-4B87A0E49CC9}"/>
              </a:ext>
            </a:extLst>
          </p:cNvPr>
          <p:cNvSpPr txBox="1"/>
          <p:nvPr/>
        </p:nvSpPr>
        <p:spPr>
          <a:xfrm>
            <a:off x="791315" y="4090712"/>
            <a:ext cx="6918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2400" dirty="0"/>
          </a:p>
          <a:p>
            <a:r>
              <a:rPr lang="en-CA" sz="2400" dirty="0"/>
              <a:t>[GMR’85]: allow proof to use </a:t>
            </a:r>
          </a:p>
          <a:p>
            <a:endParaRPr lang="en-CA" sz="2400" dirty="0"/>
          </a:p>
          <a:p>
            <a:r>
              <a:rPr lang="en-CA" sz="2400" dirty="0"/>
              <a:t>• Randomness (tolerate “error”)</a:t>
            </a:r>
          </a:p>
          <a:p>
            <a:r>
              <a:rPr lang="en-CA" sz="2400" dirty="0"/>
              <a:t> </a:t>
            </a:r>
          </a:p>
          <a:p>
            <a:r>
              <a:rPr lang="en-CA" sz="2400" dirty="0"/>
              <a:t>• Interaction (add a “prover”)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46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0C11F-0DAC-C848-9F41-76412C69F9CF}"/>
              </a:ext>
            </a:extLst>
          </p:cNvPr>
          <p:cNvSpPr txBox="1"/>
          <p:nvPr/>
        </p:nvSpPr>
        <p:spPr>
          <a:xfrm>
            <a:off x="3416665" y="3044279"/>
            <a:ext cx="5358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Interactive Proofs</a:t>
            </a:r>
          </a:p>
        </p:txBody>
      </p:sp>
    </p:spTree>
    <p:extLst>
      <p:ext uri="{BB962C8B-B14F-4D97-AF65-F5344CB8AC3E}">
        <p14:creationId xmlns:p14="http://schemas.microsoft.com/office/powerpoint/2010/main" val="316929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1388</Words>
  <Application>Microsoft Macintosh PowerPoint</Application>
  <PresentationFormat>Widescreen</PresentationFormat>
  <Paragraphs>253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Zero-knowledge Proofs: An Introduction</vt:lpstr>
      <vt:lpstr>Zero-knowledge proofs</vt:lpstr>
      <vt:lpstr>Toy Example</vt:lpstr>
      <vt:lpstr>Where can we use Zero-knowledge?</vt:lpstr>
      <vt:lpstr>PowerPoint Presentation</vt:lpstr>
      <vt:lpstr>Proof Systems</vt:lpstr>
      <vt:lpstr>NP Proof Systems</vt:lpstr>
      <vt:lpstr>Example: Quadratic Residuosity</vt:lpstr>
      <vt:lpstr>PowerPoint Presentation</vt:lpstr>
      <vt:lpstr>Interactive Proof</vt:lpstr>
      <vt:lpstr>Interactive Proof Systems</vt:lpstr>
      <vt:lpstr>PowerPoint Presentation</vt:lpstr>
      <vt:lpstr>A Proof that leaks knowledge</vt:lpstr>
      <vt:lpstr>Defining Zero-knowledge</vt:lpstr>
      <vt:lpstr>Honest Verifier Zero-knowledge</vt:lpstr>
      <vt:lpstr>A Zero-knowledge Proof for QR_N </vt:lpstr>
      <vt:lpstr>A Zero-knowledge Proof for QR_N </vt:lpstr>
      <vt:lpstr>Simulating V’s view</vt:lpstr>
      <vt:lpstr>Simulating malicious V’s view</vt:lpstr>
      <vt:lpstr>Perfect Zero-knowledge</vt:lpstr>
      <vt:lpstr>From Interactive to Non-interactive</vt:lpstr>
      <vt:lpstr>Zero-knowledge Proofs of Knowledge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Zero-knowledge Proofs</dc:title>
  <dc:creator>Mamunur Akand</dc:creator>
  <cp:lastModifiedBy>Mamunur Akand</cp:lastModifiedBy>
  <cp:revision>2</cp:revision>
  <dcterms:created xsi:type="dcterms:W3CDTF">2021-10-07T22:29:21Z</dcterms:created>
  <dcterms:modified xsi:type="dcterms:W3CDTF">2021-10-14T02:06:54Z</dcterms:modified>
</cp:coreProperties>
</file>